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75" r:id="rId3"/>
    <p:sldId id="276" r:id="rId4"/>
    <p:sldId id="286" r:id="rId5"/>
    <p:sldId id="287" r:id="rId6"/>
    <p:sldId id="288" r:id="rId7"/>
    <p:sldId id="313" r:id="rId8"/>
    <p:sldId id="312" r:id="rId9"/>
    <p:sldId id="280" r:id="rId10"/>
    <p:sldId id="281" r:id="rId11"/>
    <p:sldId id="257" r:id="rId12"/>
    <p:sldId id="285" r:id="rId13"/>
    <p:sldId id="283" r:id="rId14"/>
    <p:sldId id="314" r:id="rId15"/>
    <p:sldId id="284" r:id="rId16"/>
    <p:sldId id="321" r:id="rId17"/>
    <p:sldId id="322" r:id="rId18"/>
    <p:sldId id="323" r:id="rId19"/>
    <p:sldId id="258" r:id="rId20"/>
    <p:sldId id="278" r:id="rId21"/>
    <p:sldId id="279" r:id="rId22"/>
    <p:sldId id="319" r:id="rId23"/>
    <p:sldId id="277" r:id="rId24"/>
    <p:sldId id="282" r:id="rId25"/>
    <p:sldId id="274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X:\&#1044;&#1091;&#1073;&#1077;&#1085;&#1089;&#1082;&#1080;&#1081;%20&#1042;.&#1042;\&#1082;&#1086;&#1088;&#1086;&#1085;&#1072;&#1074;&#1080;&#1088;&#1091;&#1089;\&#1048;&#1089;&#1089;&#1083;&#1077;&#1076;&#1086;&#1074;&#1072;&#1085;&#1080;&#1103;%20&#1074;&#1089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X:\&#1044;&#1091;&#1073;&#1077;&#1085;&#1089;&#1082;&#1080;&#1081;%20&#1042;.&#1042;\&#1048;&#1089;&#1089;&#1083;&#1077;&#1076;&#1086;&#1074;&#1072;&#1085;&#1080;&#1103;%20&#1074;&#1089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X:\&#1044;&#1091;&#1073;&#1077;&#1085;&#1089;&#1082;&#1080;&#1081;%20&#1042;.&#1042;\&#1048;&#1089;&#1089;&#1083;&#1077;&#1076;&#1086;&#1074;&#1072;&#1085;&#1080;&#1103;%20&#1091;&#1085;&#1080;&#1074;&#1077;&#1088;&#1089;&#1080;&#1090;&#1077;&#109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400" b="1" i="0" u="none" strike="noStrike" kern="1200" spc="0" baseline="0">
                <a:solidFill>
                  <a:srgbClr val="998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solidFill>
                  <a:srgbClr val="998300"/>
                </a:solidFill>
              </a:rPr>
              <a:t>Динамика заболеваемости </a:t>
            </a:r>
            <a:r>
              <a:rPr lang="en-US" sz="2400" b="1" dirty="0">
                <a:solidFill>
                  <a:srgbClr val="998300"/>
                </a:solidFill>
              </a:rPr>
              <a:t>COVID-19</a:t>
            </a:r>
            <a:r>
              <a:rPr lang="ru-RU" sz="2400" b="1" dirty="0">
                <a:solidFill>
                  <a:srgbClr val="998300"/>
                </a:solidFill>
              </a:rPr>
              <a:t> </a:t>
            </a:r>
            <a:endParaRPr lang="ru-RU" sz="2400" b="1" dirty="0" smtClean="0">
              <a:solidFill>
                <a:srgbClr val="998300"/>
              </a:solidFill>
            </a:endParaRPr>
          </a:p>
          <a:p>
            <a:pPr>
              <a:defRPr sz="2400" b="1">
                <a:solidFill>
                  <a:srgbClr val="998300"/>
                </a:solidFill>
              </a:defRPr>
            </a:pPr>
            <a:r>
              <a:rPr lang="ru-RU" sz="2400" b="1" dirty="0" smtClean="0">
                <a:solidFill>
                  <a:srgbClr val="998300"/>
                </a:solidFill>
              </a:rPr>
              <a:t>нарастающим </a:t>
            </a:r>
            <a:r>
              <a:rPr lang="ru-RU" sz="2400" b="1" dirty="0">
                <a:solidFill>
                  <a:srgbClr val="998300"/>
                </a:solidFill>
              </a:rPr>
              <a:t>итогом с 01.04.2020 по 28.04.2020 </a:t>
            </a:r>
          </a:p>
        </c:rich>
      </c:tx>
      <c:layout>
        <c:manualLayout>
          <c:xMode val="edge"/>
          <c:yMode val="edge"/>
          <c:x val="0.33503892417842163"/>
          <c:y val="1.95540927793971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400" b="1" i="0" u="none" strike="noStrike" kern="1200" spc="0" baseline="0">
              <a:solidFill>
                <a:srgbClr val="998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2710160306608176"/>
          <c:w val="1"/>
          <c:h val="0.843567257764822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Заболевшие - 507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633521940410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02-40BE-A215-A041E1F84D8F}"/>
                </c:ext>
              </c:extLst>
            </c:dLbl>
            <c:dLbl>
              <c:idx val="1"/>
              <c:layout>
                <c:manualLayout>
                  <c:x val="0"/>
                  <c:y val="-3.23151189015946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02-40BE-A215-A041E1F84D8F}"/>
                </c:ext>
              </c:extLst>
            </c:dLbl>
            <c:dLbl>
              <c:idx val="2"/>
              <c:layout>
                <c:manualLayout>
                  <c:x val="-1.78569374853125E-17"/>
                  <c:y val="-2.699924820955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02-40BE-A215-A041E1F84D8F}"/>
                </c:ext>
              </c:extLst>
            </c:dLbl>
            <c:dLbl>
              <c:idx val="3"/>
              <c:layout>
                <c:manualLayout>
                  <c:x val="-9.7402602382793302E-4"/>
                  <c:y val="-3.9059549717089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02-40BE-A215-A041E1F84D8F}"/>
                </c:ext>
              </c:extLst>
            </c:dLbl>
            <c:dLbl>
              <c:idx val="4"/>
              <c:layout>
                <c:manualLayout>
                  <c:x val="0"/>
                  <c:y val="-3.10193487120643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02-40BE-A215-A041E1F84D8F}"/>
                </c:ext>
              </c:extLst>
            </c:dLbl>
            <c:dLbl>
              <c:idx val="5"/>
              <c:layout>
                <c:manualLayout>
                  <c:x val="-3.5713874970624999E-17"/>
                  <c:y val="-3.24479088355162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02-40BE-A215-A041E1F84D8F}"/>
                </c:ext>
              </c:extLst>
            </c:dLbl>
            <c:dLbl>
              <c:idx val="6"/>
              <c:layout>
                <c:manualLayout>
                  <c:x val="0"/>
                  <c:y val="-3.04378585842598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02-40BE-A215-A041E1F84D8F}"/>
                </c:ext>
              </c:extLst>
            </c:dLbl>
            <c:dLbl>
              <c:idx val="7"/>
              <c:layout>
                <c:manualLayout>
                  <c:x val="-9.74026023827898E-4"/>
                  <c:y val="-3.12849285799074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02-40BE-A215-A041E1F84D8F}"/>
                </c:ext>
              </c:extLst>
            </c:dLbl>
            <c:dLbl>
              <c:idx val="8"/>
              <c:layout>
                <c:manualLayout>
                  <c:x val="0"/>
                  <c:y val="-3.628504728366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02-40BE-A215-A041E1F84D8F}"/>
                </c:ext>
              </c:extLst>
            </c:dLbl>
            <c:dLbl>
              <c:idx val="9"/>
              <c:layout>
                <c:manualLayout>
                  <c:x val="1.9480520476557999E-3"/>
                  <c:y val="-3.98564475922921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002-40BE-A215-A041E1F84D8F}"/>
                </c:ext>
              </c:extLst>
            </c:dLbl>
            <c:dLbl>
              <c:idx val="10"/>
              <c:layout>
                <c:manualLayout>
                  <c:x val="-7.1427749941249998E-17"/>
                  <c:y val="-4.48564080243738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002-40BE-A215-A041E1F84D8F}"/>
                </c:ext>
              </c:extLst>
            </c:dLbl>
            <c:dLbl>
              <c:idx val="11"/>
              <c:layout>
                <c:manualLayout>
                  <c:x val="0"/>
                  <c:y val="-4.2846357773117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002-40BE-A215-A041E1F84D8F}"/>
                </c:ext>
              </c:extLst>
            </c:dLbl>
            <c:dLbl>
              <c:idx val="12"/>
              <c:layout>
                <c:manualLayout>
                  <c:x val="-7.1427749941249998E-17"/>
                  <c:y val="-8.03051477861749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002-40BE-A215-A041E1F84D8F}"/>
                </c:ext>
              </c:extLst>
            </c:dLbl>
            <c:dLbl>
              <c:idx val="13"/>
              <c:layout>
                <c:manualLayout>
                  <c:x val="0"/>
                  <c:y val="-7.326989277094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4285725242137E-2"/>
                      <c:h val="4.90452261306532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002-40BE-A215-A041E1F84D8F}"/>
                </c:ext>
              </c:extLst>
            </c:dLbl>
            <c:dLbl>
              <c:idx val="14"/>
              <c:layout>
                <c:manualLayout>
                  <c:x val="1.9480520476557199E-3"/>
                  <c:y val="-0.100254817394057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002-40BE-A215-A041E1F84D8F}"/>
                </c:ext>
              </c:extLst>
            </c:dLbl>
            <c:dLbl>
              <c:idx val="15"/>
              <c:layout>
                <c:manualLayout>
                  <c:x val="0"/>
                  <c:y val="-0.1225304475131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002-40BE-A215-A041E1F84D8F}"/>
                </c:ext>
              </c:extLst>
            </c:dLbl>
            <c:dLbl>
              <c:idx val="16"/>
              <c:layout>
                <c:manualLayout>
                  <c:x val="0"/>
                  <c:y val="-0.135599165117222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002-40BE-A215-A041E1F84D8F}"/>
                </c:ext>
              </c:extLst>
            </c:dLbl>
            <c:dLbl>
              <c:idx val="17"/>
              <c:layout>
                <c:manualLayout>
                  <c:x val="3.1959381890454535E-3"/>
                  <c:y val="-0.164623443601993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002-40BE-A215-A041E1F84D8F}"/>
                </c:ext>
              </c:extLst>
            </c:dLbl>
            <c:dLbl>
              <c:idx val="18"/>
              <c:layout>
                <c:manualLayout>
                  <c:x val="1.2479257857856522E-3"/>
                  <c:y val="-0.182219355657229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002-40BE-A215-A041E1F84D8F}"/>
                </c:ext>
              </c:extLst>
            </c:dLbl>
            <c:dLbl>
              <c:idx val="19"/>
              <c:layout>
                <c:manualLayout>
                  <c:x val="6.2392095144673664E-4"/>
                  <c:y val="-0.200954717032261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024694620137164E-2"/>
                      <c:h val="4.9667395659668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5002-40BE-A215-A041E1F84D8F}"/>
                </c:ext>
              </c:extLst>
            </c:dLbl>
            <c:dLbl>
              <c:idx val="20"/>
              <c:layout>
                <c:manualLayout>
                  <c:x val="-1.9480124032599576E-3"/>
                  <c:y val="-0.21838688280662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5002-40BE-A215-A041E1F84D8F}"/>
                </c:ext>
              </c:extLst>
            </c:dLbl>
            <c:dLbl>
              <c:idx val="21"/>
              <c:layout>
                <c:manualLayout>
                  <c:x val="2.9220605463358305E-3"/>
                  <c:y val="-0.233761788654438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002-40BE-A215-A041E1F84D8F}"/>
                </c:ext>
              </c:extLst>
            </c:dLbl>
            <c:dLbl>
              <c:idx val="22"/>
              <c:layout>
                <c:manualLayout>
                  <c:x val="-1.5624406207526586E-16"/>
                  <c:y val="-0.253265995401862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5002-40BE-A215-A041E1F84D8F}"/>
                </c:ext>
              </c:extLst>
            </c:dLbl>
            <c:dLbl>
              <c:idx val="23"/>
              <c:layout>
                <c:manualLayout>
                  <c:x val="2.1306254593635317E-3"/>
                  <c:y val="-0.270124086885454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5002-40BE-A215-A041E1F84D8F}"/>
                </c:ext>
              </c:extLst>
            </c:dLbl>
            <c:dLbl>
              <c:idx val="24"/>
              <c:layout>
                <c:manualLayout>
                  <c:x val="-1.3391903723913889E-3"/>
                  <c:y val="-0.28290753654767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5002-40BE-A215-A041E1F84D8F}"/>
                </c:ext>
              </c:extLst>
            </c:dLbl>
            <c:dLbl>
              <c:idx val="25"/>
              <c:layout>
                <c:manualLayout>
                  <c:x val="9.1264586605814663E-5"/>
                  <c:y val="-0.299335899897826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5002-40BE-A215-A041E1F84D8F}"/>
                </c:ext>
              </c:extLst>
            </c:dLbl>
            <c:dLbl>
              <c:idx val="26"/>
              <c:layout>
                <c:manualLayout>
                  <c:x val="-2.1306254593636879E-3"/>
                  <c:y val="-0.31574547900136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5002-40BE-A215-A041E1F84D8F}"/>
                </c:ext>
              </c:extLst>
            </c:dLbl>
            <c:dLbl>
              <c:idx val="27"/>
              <c:layout>
                <c:manualLayout>
                  <c:x val="-9.1264586605814663E-5"/>
                  <c:y val="-0.322392638792487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5002-40BE-A215-A041E1F84D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Лист2!$A$2:$A$29</c:f>
              <c:numCache>
                <c:formatCode>dd/mm/yy</c:formatCode>
                <c:ptCount val="28"/>
                <c:pt idx="0">
                  <c:v>43922</c:v>
                </c:pt>
                <c:pt idx="1">
                  <c:v>43923</c:v>
                </c:pt>
                <c:pt idx="2">
                  <c:v>43924</c:v>
                </c:pt>
                <c:pt idx="3">
                  <c:v>43925</c:v>
                </c:pt>
                <c:pt idx="4">
                  <c:v>43926</c:v>
                </c:pt>
                <c:pt idx="5">
                  <c:v>43927</c:v>
                </c:pt>
                <c:pt idx="6">
                  <c:v>43928</c:v>
                </c:pt>
                <c:pt idx="7">
                  <c:v>43929</c:v>
                </c:pt>
                <c:pt idx="8">
                  <c:v>43930</c:v>
                </c:pt>
                <c:pt idx="9">
                  <c:v>43931</c:v>
                </c:pt>
                <c:pt idx="10">
                  <c:v>43932</c:v>
                </c:pt>
                <c:pt idx="11">
                  <c:v>43933</c:v>
                </c:pt>
                <c:pt idx="12">
                  <c:v>43934</c:v>
                </c:pt>
                <c:pt idx="13">
                  <c:v>43935</c:v>
                </c:pt>
                <c:pt idx="14">
                  <c:v>43936</c:v>
                </c:pt>
                <c:pt idx="15">
                  <c:v>43937</c:v>
                </c:pt>
                <c:pt idx="16">
                  <c:v>43938</c:v>
                </c:pt>
                <c:pt idx="17">
                  <c:v>43939</c:v>
                </c:pt>
                <c:pt idx="18">
                  <c:v>43940</c:v>
                </c:pt>
                <c:pt idx="19">
                  <c:v>43941</c:v>
                </c:pt>
                <c:pt idx="20">
                  <c:v>43942</c:v>
                </c:pt>
                <c:pt idx="21">
                  <c:v>43943</c:v>
                </c:pt>
                <c:pt idx="22">
                  <c:v>43944</c:v>
                </c:pt>
                <c:pt idx="23">
                  <c:v>43945</c:v>
                </c:pt>
                <c:pt idx="24">
                  <c:v>43946</c:v>
                </c:pt>
                <c:pt idx="25">
                  <c:v>43947</c:v>
                </c:pt>
                <c:pt idx="26">
                  <c:v>43948</c:v>
                </c:pt>
                <c:pt idx="27">
                  <c:v>43949</c:v>
                </c:pt>
              </c:numCache>
            </c:numRef>
          </c:cat>
          <c:val>
            <c:numRef>
              <c:f>Лист2!$B$2:$B$29</c:f>
              <c:numCache>
                <c:formatCode>General</c:formatCode>
                <c:ptCount val="28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12</c:v>
                </c:pt>
                <c:pt idx="8">
                  <c:v>19</c:v>
                </c:pt>
                <c:pt idx="9">
                  <c:v>24</c:v>
                </c:pt>
                <c:pt idx="10">
                  <c:v>31</c:v>
                </c:pt>
                <c:pt idx="11">
                  <c:v>31</c:v>
                </c:pt>
                <c:pt idx="12">
                  <c:v>75</c:v>
                </c:pt>
                <c:pt idx="13">
                  <c:v>75</c:v>
                </c:pt>
                <c:pt idx="14">
                  <c:v>117</c:v>
                </c:pt>
                <c:pt idx="15">
                  <c:v>151</c:v>
                </c:pt>
                <c:pt idx="16">
                  <c:v>188</c:v>
                </c:pt>
                <c:pt idx="17">
                  <c:v>237</c:v>
                </c:pt>
                <c:pt idx="18">
                  <c:v>270</c:v>
                </c:pt>
                <c:pt idx="19">
                  <c:v>296</c:v>
                </c:pt>
                <c:pt idx="20">
                  <c:v>329</c:v>
                </c:pt>
                <c:pt idx="21">
                  <c:v>356</c:v>
                </c:pt>
                <c:pt idx="22">
                  <c:v>383</c:v>
                </c:pt>
                <c:pt idx="23">
                  <c:v>412</c:v>
                </c:pt>
                <c:pt idx="24">
                  <c:v>441</c:v>
                </c:pt>
                <c:pt idx="25">
                  <c:v>464</c:v>
                </c:pt>
                <c:pt idx="26">
                  <c:v>498</c:v>
                </c:pt>
                <c:pt idx="27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002-40BE-A215-A041E1F84D8F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Выздоровевшие - 35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4026023827898E-4"/>
                  <c:y val="-2.8140228702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5002-40BE-A215-A041E1F84D8F}"/>
                </c:ext>
              </c:extLst>
            </c:dLbl>
            <c:dLbl>
              <c:idx val="1"/>
              <c:layout>
                <c:manualLayout>
                  <c:x val="0"/>
                  <c:y val="-1.005025125628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5002-40BE-A215-A041E1F84D8F}"/>
                </c:ext>
              </c:extLst>
            </c:dLbl>
            <c:dLbl>
              <c:idx val="2"/>
              <c:layout>
                <c:manualLayout>
                  <c:x val="-1.78569374853125E-17"/>
                  <c:y val="-2.010050251256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5002-40BE-A215-A041E1F84D8F}"/>
                </c:ext>
              </c:extLst>
            </c:dLbl>
            <c:dLbl>
              <c:idx val="3"/>
              <c:layout>
                <c:manualLayout>
                  <c:x val="0"/>
                  <c:y val="-1.80904522613065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5002-40BE-A215-A041E1F84D8F}"/>
                </c:ext>
              </c:extLst>
            </c:dLbl>
            <c:dLbl>
              <c:idx val="4"/>
              <c:layout>
                <c:manualLayout>
                  <c:x val="2.92207807148366E-3"/>
                  <c:y val="-2.11054485023542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402602382789805E-3"/>
                      <c:h val="3.29648241206029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5002-40BE-A215-A041E1F84D8F}"/>
                </c:ext>
              </c:extLst>
            </c:dLbl>
            <c:dLbl>
              <c:idx val="5"/>
              <c:layout>
                <c:manualLayout>
                  <c:x val="-3.5713874970624999E-17"/>
                  <c:y val="-2.41202864717286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5002-40BE-A215-A041E1F84D8F}"/>
                </c:ext>
              </c:extLst>
            </c:dLbl>
            <c:dLbl>
              <c:idx val="6"/>
              <c:layout>
                <c:manualLayout>
                  <c:x val="1.9480520476557999E-3"/>
                  <c:y val="-2.8140228702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5002-40BE-A215-A041E1F84D8F}"/>
                </c:ext>
              </c:extLst>
            </c:dLbl>
            <c:dLbl>
              <c:idx val="7"/>
              <c:layout>
                <c:manualLayout>
                  <c:x val="0"/>
                  <c:y val="-2.81403869742412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5002-40BE-A215-A041E1F84D8F}"/>
                </c:ext>
              </c:extLst>
            </c:dLbl>
            <c:dLbl>
              <c:idx val="8"/>
              <c:layout>
                <c:manualLayout>
                  <c:x val="-9.7402602382796902E-4"/>
                  <c:y val="-2.61303367229849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5002-40BE-A215-A041E1F84D8F}"/>
                </c:ext>
              </c:extLst>
            </c:dLbl>
            <c:dLbl>
              <c:idx val="9"/>
              <c:layout>
                <c:manualLayout>
                  <c:x val="0"/>
                  <c:y val="-2.21103944921457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5002-40BE-A215-A041E1F84D8F}"/>
                </c:ext>
              </c:extLst>
            </c:dLbl>
            <c:dLbl>
              <c:idx val="10"/>
              <c:layout>
                <c:manualLayout>
                  <c:x val="-7.1427749941249998E-17"/>
                  <c:y val="-2.41206030150751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5002-40BE-A215-A041E1F84D8F}"/>
                </c:ext>
              </c:extLst>
            </c:dLbl>
            <c:dLbl>
              <c:idx val="11"/>
              <c:layout>
                <c:manualLayout>
                  <c:x val="0"/>
                  <c:y val="-2.613065326633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5002-40BE-A215-A041E1F84D8F}"/>
                </c:ext>
              </c:extLst>
            </c:dLbl>
            <c:dLbl>
              <c:idx val="12"/>
              <c:layout>
                <c:manualLayout>
                  <c:x val="0"/>
                  <c:y val="-2.010050251256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5002-40BE-A215-A041E1F84D8F}"/>
                </c:ext>
              </c:extLst>
            </c:dLbl>
            <c:dLbl>
              <c:idx val="13"/>
              <c:layout>
                <c:manualLayout>
                  <c:x val="-7.1427749941249998E-17"/>
                  <c:y val="-2.010050251256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5002-40BE-A215-A041E1F84D8F}"/>
                </c:ext>
              </c:extLst>
            </c:dLbl>
            <c:dLbl>
              <c:idx val="14"/>
              <c:layout>
                <c:manualLayout>
                  <c:x val="-7.1427749941249998E-17"/>
                  <c:y val="-2.010050251256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5002-40BE-A215-A041E1F84D8F}"/>
                </c:ext>
              </c:extLst>
            </c:dLbl>
            <c:dLbl>
              <c:idx val="15"/>
              <c:layout>
                <c:manualLayout>
                  <c:x val="9.74026023827898E-4"/>
                  <c:y val="-2.010050251256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5002-40BE-A215-A041E1F84D8F}"/>
                </c:ext>
              </c:extLst>
            </c:dLbl>
            <c:dLbl>
              <c:idx val="16"/>
              <c:layout>
                <c:manualLayout>
                  <c:x val="9.7402602382782601E-4"/>
                  <c:y val="-2.211055276381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5002-40BE-A215-A041E1F84D8F}"/>
                </c:ext>
              </c:extLst>
            </c:dLbl>
            <c:dLbl>
              <c:idx val="17"/>
              <c:layout>
                <c:manualLayout>
                  <c:x val="-1.428554998825E-16"/>
                  <c:y val="-1.60804020100503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5002-40BE-A215-A041E1F84D8F}"/>
                </c:ext>
              </c:extLst>
            </c:dLbl>
            <c:dLbl>
              <c:idx val="18"/>
              <c:layout>
                <c:manualLayout>
                  <c:x val="0"/>
                  <c:y val="-2.211055276381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5002-40BE-A215-A041E1F84D8F}"/>
                </c:ext>
              </c:extLst>
            </c:dLbl>
            <c:dLbl>
              <c:idx val="19"/>
              <c:layout>
                <c:manualLayout>
                  <c:x val="9.74026023827898E-4"/>
                  <c:y val="-2.01003442408893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5002-40BE-A215-A041E1F84D8F}"/>
                </c:ext>
              </c:extLst>
            </c:dLbl>
            <c:dLbl>
              <c:idx val="20"/>
              <c:layout>
                <c:manualLayout>
                  <c:x val="0"/>
                  <c:y val="-2.31155778894472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4285725242137E-2"/>
                      <c:h val="4.1005025125628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5002-40BE-A215-A041E1F84D8F}"/>
                </c:ext>
              </c:extLst>
            </c:dLbl>
            <c:dLbl>
              <c:idx val="21"/>
              <c:layout>
                <c:manualLayout>
                  <c:x val="9.74026023827898E-4"/>
                  <c:y val="-3.6180904522613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376624571869498E-2"/>
                      <c:h val="6.11055276381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5002-40BE-A215-A041E1F84D8F}"/>
                </c:ext>
              </c:extLst>
            </c:dLbl>
            <c:dLbl>
              <c:idx val="22"/>
              <c:layout>
                <c:manualLayout>
                  <c:x val="9.74026023827755E-4"/>
                  <c:y val="-3.6180904522613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5002-40BE-A215-A041E1F84D8F}"/>
                </c:ext>
              </c:extLst>
            </c:dLbl>
            <c:dLbl>
              <c:idx val="23"/>
              <c:layout>
                <c:manualLayout>
                  <c:x val="0"/>
                  <c:y val="-2.010050251256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5002-40BE-A215-A041E1F84D8F}"/>
                </c:ext>
              </c:extLst>
            </c:dLbl>
            <c:dLbl>
              <c:idx val="24"/>
              <c:layout>
                <c:manualLayout>
                  <c:x val="0"/>
                  <c:y val="-3.2160804020100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5002-40BE-A215-A041E1F84D8F}"/>
                </c:ext>
              </c:extLst>
            </c:dLbl>
            <c:dLbl>
              <c:idx val="25"/>
              <c:layout>
                <c:manualLayout>
                  <c:x val="-1.428554998825E-16"/>
                  <c:y val="-3.01507537688441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5002-40BE-A215-A041E1F84D8F}"/>
                </c:ext>
              </c:extLst>
            </c:dLbl>
            <c:dLbl>
              <c:idx val="26"/>
              <c:layout>
                <c:manualLayout>
                  <c:x val="1.9480520476557999E-3"/>
                  <c:y val="-3.6180904522613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5002-40BE-A215-A041E1F84D8F}"/>
                </c:ext>
              </c:extLst>
            </c:dLbl>
            <c:dLbl>
              <c:idx val="27"/>
              <c:layout>
                <c:manualLayout>
                  <c:x val="-1.428554998825E-16"/>
                  <c:y val="-4.22110552763819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5002-40BE-A215-A041E1F84D8F}"/>
                </c:ext>
              </c:extLst>
            </c:dLbl>
            <c:numFmt formatCode="#;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Лист2!$A$2:$A$29</c:f>
              <c:numCache>
                <c:formatCode>dd/mm/yy</c:formatCode>
                <c:ptCount val="28"/>
                <c:pt idx="0">
                  <c:v>43922</c:v>
                </c:pt>
                <c:pt idx="1">
                  <c:v>43923</c:v>
                </c:pt>
                <c:pt idx="2">
                  <c:v>43924</c:v>
                </c:pt>
                <c:pt idx="3">
                  <c:v>43925</c:v>
                </c:pt>
                <c:pt idx="4">
                  <c:v>43926</c:v>
                </c:pt>
                <c:pt idx="5">
                  <c:v>43927</c:v>
                </c:pt>
                <c:pt idx="6">
                  <c:v>43928</c:v>
                </c:pt>
                <c:pt idx="7">
                  <c:v>43929</c:v>
                </c:pt>
                <c:pt idx="8">
                  <c:v>43930</c:v>
                </c:pt>
                <c:pt idx="9">
                  <c:v>43931</c:v>
                </c:pt>
                <c:pt idx="10">
                  <c:v>43932</c:v>
                </c:pt>
                <c:pt idx="11">
                  <c:v>43933</c:v>
                </c:pt>
                <c:pt idx="12">
                  <c:v>43934</c:v>
                </c:pt>
                <c:pt idx="13">
                  <c:v>43935</c:v>
                </c:pt>
                <c:pt idx="14">
                  <c:v>43936</c:v>
                </c:pt>
                <c:pt idx="15">
                  <c:v>43937</c:v>
                </c:pt>
                <c:pt idx="16">
                  <c:v>43938</c:v>
                </c:pt>
                <c:pt idx="17">
                  <c:v>43939</c:v>
                </c:pt>
                <c:pt idx="18">
                  <c:v>43940</c:v>
                </c:pt>
                <c:pt idx="19">
                  <c:v>43941</c:v>
                </c:pt>
                <c:pt idx="20">
                  <c:v>43942</c:v>
                </c:pt>
                <c:pt idx="21">
                  <c:v>43943</c:v>
                </c:pt>
                <c:pt idx="22">
                  <c:v>43944</c:v>
                </c:pt>
                <c:pt idx="23">
                  <c:v>43945</c:v>
                </c:pt>
                <c:pt idx="24">
                  <c:v>43946</c:v>
                </c:pt>
                <c:pt idx="25">
                  <c:v>43947</c:v>
                </c:pt>
                <c:pt idx="26">
                  <c:v>43948</c:v>
                </c:pt>
                <c:pt idx="27">
                  <c:v>43949</c:v>
                </c:pt>
              </c:numCache>
            </c:numRef>
          </c:cat>
          <c:val>
            <c:numRef>
              <c:f>Лист2!$C$2:$C$29</c:f>
              <c:numCache>
                <c:formatCode>General</c:formatCode>
                <c:ptCount val="28"/>
                <c:pt idx="0">
                  <c:v>-2</c:v>
                </c:pt>
                <c:pt idx="1">
                  <c:v>-2</c:v>
                </c:pt>
                <c:pt idx="2">
                  <c:v>-2</c:v>
                </c:pt>
                <c:pt idx="3">
                  <c:v>-2</c:v>
                </c:pt>
                <c:pt idx="4">
                  <c:v>-2</c:v>
                </c:pt>
                <c:pt idx="5">
                  <c:v>-2</c:v>
                </c:pt>
                <c:pt idx="6">
                  <c:v>-2</c:v>
                </c:pt>
                <c:pt idx="7">
                  <c:v>-2</c:v>
                </c:pt>
                <c:pt idx="8">
                  <c:v>-2</c:v>
                </c:pt>
                <c:pt idx="9">
                  <c:v>-2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  <c:pt idx="15">
                  <c:v>-3</c:v>
                </c:pt>
                <c:pt idx="16">
                  <c:v>-3</c:v>
                </c:pt>
                <c:pt idx="17">
                  <c:v>-9</c:v>
                </c:pt>
                <c:pt idx="18">
                  <c:v>-9</c:v>
                </c:pt>
                <c:pt idx="19">
                  <c:v>-12</c:v>
                </c:pt>
                <c:pt idx="20">
                  <c:v>-12</c:v>
                </c:pt>
                <c:pt idx="21">
                  <c:v>-15</c:v>
                </c:pt>
                <c:pt idx="22">
                  <c:v>-15</c:v>
                </c:pt>
                <c:pt idx="23">
                  <c:v>-15</c:v>
                </c:pt>
                <c:pt idx="24">
                  <c:v>-24</c:v>
                </c:pt>
                <c:pt idx="25">
                  <c:v>-24</c:v>
                </c:pt>
                <c:pt idx="26">
                  <c:v>-24</c:v>
                </c:pt>
                <c:pt idx="27">
                  <c:v>-35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5002-40BE-A215-A041E1F84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5272136"/>
        <c:axId val="285272464"/>
      </c:barChart>
      <c:dateAx>
        <c:axId val="285272136"/>
        <c:scaling>
          <c:orientation val="minMax"/>
        </c:scaling>
        <c:delete val="1"/>
        <c:axPos val="b"/>
        <c:numFmt formatCode="dd/mm/yy" sourceLinked="1"/>
        <c:majorTickMark val="out"/>
        <c:minorTickMark val="none"/>
        <c:tickLblPos val="nextTo"/>
        <c:crossAx val="285272464"/>
        <c:crosses val="autoZero"/>
        <c:auto val="1"/>
        <c:lblOffset val="100"/>
        <c:baseTimeUnit val="days"/>
      </c:dateAx>
      <c:valAx>
        <c:axId val="285272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527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02656504086516"/>
          <c:y val="0.20691355736062242"/>
          <c:w val="0.47442908726236999"/>
          <c:h val="3.3919835397459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131024606813575"/>
          <c:y val="1.3510100357706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800" b="1" i="0" u="none" strike="noStrike" kern="1200" spc="0" baseline="0">
              <a:solidFill>
                <a:srgbClr val="998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7052459990281E-2"/>
          <c:y val="0.13713944559262739"/>
          <c:w val="0.94708068412689461"/>
          <c:h val="0.72772113013693418"/>
        </c:manualLayout>
      </c:layout>
      <c:lineChart>
        <c:grouping val="standard"/>
        <c:varyColors val="0"/>
        <c:ser>
          <c:idx val="2"/>
          <c:order val="2"/>
          <c:tx>
            <c:strRef>
              <c:f>Лист2!$D$1</c:f>
              <c:strCache>
                <c:ptCount val="1"/>
                <c:pt idx="0">
                  <c:v>Динамика прироста заболевших по сравнению с предыдущим днем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27"/>
              <c:layout>
                <c:manualLayout>
                  <c:x val="-4.3485324815688096E-3"/>
                  <c:y val="-3.333972818887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4E-4675-BD3F-828387847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Лист2!$A$2:$A$29</c:f>
              <c:numCache>
                <c:formatCode>dd/mm/yy</c:formatCode>
                <c:ptCount val="28"/>
                <c:pt idx="0">
                  <c:v>43922</c:v>
                </c:pt>
                <c:pt idx="1">
                  <c:v>43923</c:v>
                </c:pt>
                <c:pt idx="2">
                  <c:v>43924</c:v>
                </c:pt>
                <c:pt idx="3">
                  <c:v>43925</c:v>
                </c:pt>
                <c:pt idx="4">
                  <c:v>43926</c:v>
                </c:pt>
                <c:pt idx="5">
                  <c:v>43927</c:v>
                </c:pt>
                <c:pt idx="6">
                  <c:v>43928</c:v>
                </c:pt>
                <c:pt idx="7">
                  <c:v>43929</c:v>
                </c:pt>
                <c:pt idx="8">
                  <c:v>43930</c:v>
                </c:pt>
                <c:pt idx="9">
                  <c:v>43931</c:v>
                </c:pt>
                <c:pt idx="10">
                  <c:v>43932</c:v>
                </c:pt>
                <c:pt idx="11">
                  <c:v>43933</c:v>
                </c:pt>
                <c:pt idx="12">
                  <c:v>43934</c:v>
                </c:pt>
                <c:pt idx="13">
                  <c:v>43935</c:v>
                </c:pt>
                <c:pt idx="14">
                  <c:v>43936</c:v>
                </c:pt>
                <c:pt idx="15">
                  <c:v>43937</c:v>
                </c:pt>
                <c:pt idx="16">
                  <c:v>43938</c:v>
                </c:pt>
                <c:pt idx="17">
                  <c:v>43939</c:v>
                </c:pt>
                <c:pt idx="18">
                  <c:v>43940</c:v>
                </c:pt>
                <c:pt idx="19">
                  <c:v>43941</c:v>
                </c:pt>
                <c:pt idx="20">
                  <c:v>43942</c:v>
                </c:pt>
                <c:pt idx="21">
                  <c:v>43943</c:v>
                </c:pt>
                <c:pt idx="22">
                  <c:v>43944</c:v>
                </c:pt>
                <c:pt idx="23">
                  <c:v>43945</c:v>
                </c:pt>
                <c:pt idx="24">
                  <c:v>43946</c:v>
                </c:pt>
                <c:pt idx="25">
                  <c:v>43947</c:v>
                </c:pt>
                <c:pt idx="26">
                  <c:v>43948</c:v>
                </c:pt>
                <c:pt idx="27">
                  <c:v>43949</c:v>
                </c:pt>
              </c:numCache>
            </c:numRef>
          </c:cat>
          <c:val>
            <c:numRef>
              <c:f>Лист2!$D$2:$D$29</c:f>
              <c:numCache>
                <c:formatCode>General</c:formatCode>
                <c:ptCount val="2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7</c:v>
                </c:pt>
                <c:pt idx="9">
                  <c:v>5</c:v>
                </c:pt>
                <c:pt idx="10">
                  <c:v>7</c:v>
                </c:pt>
                <c:pt idx="11">
                  <c:v>0</c:v>
                </c:pt>
                <c:pt idx="12">
                  <c:v>44</c:v>
                </c:pt>
                <c:pt idx="13">
                  <c:v>0</c:v>
                </c:pt>
                <c:pt idx="14">
                  <c:v>42</c:v>
                </c:pt>
                <c:pt idx="15">
                  <c:v>34</c:v>
                </c:pt>
                <c:pt idx="16">
                  <c:v>37</c:v>
                </c:pt>
                <c:pt idx="17">
                  <c:v>49</c:v>
                </c:pt>
                <c:pt idx="18">
                  <c:v>33</c:v>
                </c:pt>
                <c:pt idx="19">
                  <c:v>26</c:v>
                </c:pt>
                <c:pt idx="20">
                  <c:v>33</c:v>
                </c:pt>
                <c:pt idx="21">
                  <c:v>27</c:v>
                </c:pt>
                <c:pt idx="22">
                  <c:v>27</c:v>
                </c:pt>
                <c:pt idx="23">
                  <c:v>29</c:v>
                </c:pt>
                <c:pt idx="24">
                  <c:v>29</c:v>
                </c:pt>
                <c:pt idx="25">
                  <c:v>23</c:v>
                </c:pt>
                <c:pt idx="26">
                  <c:v>34</c:v>
                </c:pt>
                <c:pt idx="27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4E-4675-BD3F-82838784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183456"/>
        <c:axId val="3301847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Лист2!$B$1</c15:sqref>
                        </c15:formulaRef>
                      </c:ext>
                    </c:extLst>
                    <c:strCache>
                      <c:ptCount val="1"/>
                      <c:pt idx="0">
                        <c:v>Заболевшие - 507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Лист2!$A$2:$A$29</c15:sqref>
                        </c15:formulaRef>
                      </c:ext>
                    </c:extLst>
                    <c:numCache>
                      <c:formatCode>dd/mm/yy</c:formatCode>
                      <c:ptCount val="28"/>
                      <c:pt idx="0">
                        <c:v>43922</c:v>
                      </c:pt>
                      <c:pt idx="1">
                        <c:v>43923</c:v>
                      </c:pt>
                      <c:pt idx="2">
                        <c:v>43924</c:v>
                      </c:pt>
                      <c:pt idx="3">
                        <c:v>43925</c:v>
                      </c:pt>
                      <c:pt idx="4">
                        <c:v>43926</c:v>
                      </c:pt>
                      <c:pt idx="5">
                        <c:v>43927</c:v>
                      </c:pt>
                      <c:pt idx="6">
                        <c:v>43928</c:v>
                      </c:pt>
                      <c:pt idx="7">
                        <c:v>43929</c:v>
                      </c:pt>
                      <c:pt idx="8">
                        <c:v>43930</c:v>
                      </c:pt>
                      <c:pt idx="9">
                        <c:v>43931</c:v>
                      </c:pt>
                      <c:pt idx="10">
                        <c:v>43932</c:v>
                      </c:pt>
                      <c:pt idx="11">
                        <c:v>43933</c:v>
                      </c:pt>
                      <c:pt idx="12">
                        <c:v>43934</c:v>
                      </c:pt>
                      <c:pt idx="13">
                        <c:v>43935</c:v>
                      </c:pt>
                      <c:pt idx="14">
                        <c:v>43936</c:v>
                      </c:pt>
                      <c:pt idx="15">
                        <c:v>43937</c:v>
                      </c:pt>
                      <c:pt idx="16">
                        <c:v>43938</c:v>
                      </c:pt>
                      <c:pt idx="17">
                        <c:v>43939</c:v>
                      </c:pt>
                      <c:pt idx="18">
                        <c:v>43940</c:v>
                      </c:pt>
                      <c:pt idx="19">
                        <c:v>43941</c:v>
                      </c:pt>
                      <c:pt idx="20">
                        <c:v>43942</c:v>
                      </c:pt>
                      <c:pt idx="21">
                        <c:v>43943</c:v>
                      </c:pt>
                      <c:pt idx="22">
                        <c:v>43944</c:v>
                      </c:pt>
                      <c:pt idx="23">
                        <c:v>43945</c:v>
                      </c:pt>
                      <c:pt idx="24">
                        <c:v>43946</c:v>
                      </c:pt>
                      <c:pt idx="25">
                        <c:v>43947</c:v>
                      </c:pt>
                      <c:pt idx="26">
                        <c:v>43948</c:v>
                      </c:pt>
                      <c:pt idx="27">
                        <c:v>43949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Лист2!$B$2:$B$29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5</c:v>
                      </c:pt>
                      <c:pt idx="1">
                        <c:v>5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</c:v>
                      </c:pt>
                      <c:pt idx="5">
                        <c:v>8</c:v>
                      </c:pt>
                      <c:pt idx="6">
                        <c:v>8</c:v>
                      </c:pt>
                      <c:pt idx="7">
                        <c:v>12</c:v>
                      </c:pt>
                      <c:pt idx="8">
                        <c:v>19</c:v>
                      </c:pt>
                      <c:pt idx="9">
                        <c:v>24</c:v>
                      </c:pt>
                      <c:pt idx="10">
                        <c:v>31</c:v>
                      </c:pt>
                      <c:pt idx="11">
                        <c:v>31</c:v>
                      </c:pt>
                      <c:pt idx="12">
                        <c:v>75</c:v>
                      </c:pt>
                      <c:pt idx="13">
                        <c:v>75</c:v>
                      </c:pt>
                      <c:pt idx="14">
                        <c:v>117</c:v>
                      </c:pt>
                      <c:pt idx="15">
                        <c:v>151</c:v>
                      </c:pt>
                      <c:pt idx="16">
                        <c:v>188</c:v>
                      </c:pt>
                      <c:pt idx="17">
                        <c:v>237</c:v>
                      </c:pt>
                      <c:pt idx="18">
                        <c:v>270</c:v>
                      </c:pt>
                      <c:pt idx="19">
                        <c:v>296</c:v>
                      </c:pt>
                      <c:pt idx="20">
                        <c:v>329</c:v>
                      </c:pt>
                      <c:pt idx="21">
                        <c:v>356</c:v>
                      </c:pt>
                      <c:pt idx="22">
                        <c:v>383</c:v>
                      </c:pt>
                      <c:pt idx="23">
                        <c:v>412</c:v>
                      </c:pt>
                      <c:pt idx="24">
                        <c:v>441</c:v>
                      </c:pt>
                      <c:pt idx="25">
                        <c:v>464</c:v>
                      </c:pt>
                      <c:pt idx="26">
                        <c:v>498</c:v>
                      </c:pt>
                      <c:pt idx="27">
                        <c:v>507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CC4E-4675-BD3F-828387847C3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Лист2!$C$1</c15:sqref>
                        </c15:formulaRef>
                      </c:ext>
                    </c:extLst>
                    <c:strCache>
                      <c:ptCount val="1"/>
                      <c:pt idx="0">
                        <c:v>Выздоровевшие - 35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Лист2!$A$2:$A$29</c15:sqref>
                        </c15:formulaRef>
                      </c:ext>
                    </c:extLst>
                    <c:numCache>
                      <c:formatCode>dd/mm/yy</c:formatCode>
                      <c:ptCount val="28"/>
                      <c:pt idx="0">
                        <c:v>43922</c:v>
                      </c:pt>
                      <c:pt idx="1">
                        <c:v>43923</c:v>
                      </c:pt>
                      <c:pt idx="2">
                        <c:v>43924</c:v>
                      </c:pt>
                      <c:pt idx="3">
                        <c:v>43925</c:v>
                      </c:pt>
                      <c:pt idx="4">
                        <c:v>43926</c:v>
                      </c:pt>
                      <c:pt idx="5">
                        <c:v>43927</c:v>
                      </c:pt>
                      <c:pt idx="6">
                        <c:v>43928</c:v>
                      </c:pt>
                      <c:pt idx="7">
                        <c:v>43929</c:v>
                      </c:pt>
                      <c:pt idx="8">
                        <c:v>43930</c:v>
                      </c:pt>
                      <c:pt idx="9">
                        <c:v>43931</c:v>
                      </c:pt>
                      <c:pt idx="10">
                        <c:v>43932</c:v>
                      </c:pt>
                      <c:pt idx="11">
                        <c:v>43933</c:v>
                      </c:pt>
                      <c:pt idx="12">
                        <c:v>43934</c:v>
                      </c:pt>
                      <c:pt idx="13">
                        <c:v>43935</c:v>
                      </c:pt>
                      <c:pt idx="14">
                        <c:v>43936</c:v>
                      </c:pt>
                      <c:pt idx="15">
                        <c:v>43937</c:v>
                      </c:pt>
                      <c:pt idx="16">
                        <c:v>43938</c:v>
                      </c:pt>
                      <c:pt idx="17">
                        <c:v>43939</c:v>
                      </c:pt>
                      <c:pt idx="18">
                        <c:v>43940</c:v>
                      </c:pt>
                      <c:pt idx="19">
                        <c:v>43941</c:v>
                      </c:pt>
                      <c:pt idx="20">
                        <c:v>43942</c:v>
                      </c:pt>
                      <c:pt idx="21">
                        <c:v>43943</c:v>
                      </c:pt>
                      <c:pt idx="22">
                        <c:v>43944</c:v>
                      </c:pt>
                      <c:pt idx="23">
                        <c:v>43945</c:v>
                      </c:pt>
                      <c:pt idx="24">
                        <c:v>43946</c:v>
                      </c:pt>
                      <c:pt idx="25">
                        <c:v>43947</c:v>
                      </c:pt>
                      <c:pt idx="26">
                        <c:v>43948</c:v>
                      </c:pt>
                      <c:pt idx="27">
                        <c:v>43949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Лист2!$C$2:$C$29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-2</c:v>
                      </c:pt>
                      <c:pt idx="1">
                        <c:v>-2</c:v>
                      </c:pt>
                      <c:pt idx="2">
                        <c:v>-2</c:v>
                      </c:pt>
                      <c:pt idx="3">
                        <c:v>-2</c:v>
                      </c:pt>
                      <c:pt idx="4">
                        <c:v>-2</c:v>
                      </c:pt>
                      <c:pt idx="5">
                        <c:v>-2</c:v>
                      </c:pt>
                      <c:pt idx="6">
                        <c:v>-2</c:v>
                      </c:pt>
                      <c:pt idx="7">
                        <c:v>-2</c:v>
                      </c:pt>
                      <c:pt idx="8">
                        <c:v>-2</c:v>
                      </c:pt>
                      <c:pt idx="9">
                        <c:v>-2</c:v>
                      </c:pt>
                      <c:pt idx="10">
                        <c:v>-3</c:v>
                      </c:pt>
                      <c:pt idx="11">
                        <c:v>-3</c:v>
                      </c:pt>
                      <c:pt idx="12">
                        <c:v>-3</c:v>
                      </c:pt>
                      <c:pt idx="13">
                        <c:v>-3</c:v>
                      </c:pt>
                      <c:pt idx="14">
                        <c:v>-3</c:v>
                      </c:pt>
                      <c:pt idx="15">
                        <c:v>-3</c:v>
                      </c:pt>
                      <c:pt idx="16">
                        <c:v>-3</c:v>
                      </c:pt>
                      <c:pt idx="17">
                        <c:v>-9</c:v>
                      </c:pt>
                      <c:pt idx="18">
                        <c:v>-9</c:v>
                      </c:pt>
                      <c:pt idx="19">
                        <c:v>-12</c:v>
                      </c:pt>
                      <c:pt idx="20">
                        <c:v>-12</c:v>
                      </c:pt>
                      <c:pt idx="21">
                        <c:v>-15</c:v>
                      </c:pt>
                      <c:pt idx="22">
                        <c:v>-15</c:v>
                      </c:pt>
                      <c:pt idx="23">
                        <c:v>-15</c:v>
                      </c:pt>
                      <c:pt idx="24">
                        <c:v>-24</c:v>
                      </c:pt>
                      <c:pt idx="25">
                        <c:v>-24</c:v>
                      </c:pt>
                      <c:pt idx="26">
                        <c:v>-24</c:v>
                      </c:pt>
                      <c:pt idx="27">
                        <c:v>-35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C4E-4675-BD3F-828387847C3B}"/>
                  </c:ext>
                </c:extLst>
              </c15:ser>
            </c15:filteredLineSeries>
          </c:ext>
        </c:extLst>
      </c:lineChart>
      <c:dateAx>
        <c:axId val="330183456"/>
        <c:scaling>
          <c:orientation val="minMax"/>
        </c:scaling>
        <c:delete val="0"/>
        <c:axPos val="b"/>
        <c:numFmt formatCode="dd/mm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0184768"/>
        <c:crosses val="autoZero"/>
        <c:auto val="1"/>
        <c:lblOffset val="100"/>
        <c:baseTimeUnit val="days"/>
      </c:dateAx>
      <c:valAx>
        <c:axId val="33018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018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42105263157899E-2"/>
          <c:y val="4.8907727420932504E-3"/>
          <c:w val="0.96008159985311892"/>
          <c:h val="0.79992199481805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'[Исследования все.xlsx]Лист1'!$B$3</c:f>
              <c:strCache>
                <c:ptCount val="1"/>
                <c:pt idx="0">
                  <c:v>Всего исследований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'[Исследования все.xlsx]Лист1'!$A$4:$A$34</c:f>
              <c:strCache>
                <c:ptCount val="31"/>
                <c:pt idx="0">
                  <c:v>26/03/20</c:v>
                </c:pt>
                <c:pt idx="1">
                  <c:v>27/03/20</c:v>
                </c:pt>
                <c:pt idx="2">
                  <c:v>28/03/20</c:v>
                </c:pt>
                <c:pt idx="3">
                  <c:v>30/03/20</c:v>
                </c:pt>
                <c:pt idx="4">
                  <c:v>31/03/20</c:v>
                </c:pt>
                <c:pt idx="5">
                  <c:v>01/04/20</c:v>
                </c:pt>
                <c:pt idx="6">
                  <c:v>02/04/20</c:v>
                </c:pt>
                <c:pt idx="7">
                  <c:v>03/04/20</c:v>
                </c:pt>
                <c:pt idx="8">
                  <c:v>04/04/20</c:v>
                </c:pt>
                <c:pt idx="9">
                  <c:v>05/04/20</c:v>
                </c:pt>
                <c:pt idx="10">
                  <c:v>06/04/20</c:v>
                </c:pt>
                <c:pt idx="11">
                  <c:v>07/04/20</c:v>
                </c:pt>
                <c:pt idx="12">
                  <c:v>08/04/20</c:v>
                </c:pt>
                <c:pt idx="13">
                  <c:v>09/04/20</c:v>
                </c:pt>
                <c:pt idx="14">
                  <c:v>10/04/20</c:v>
                </c:pt>
                <c:pt idx="15">
                  <c:v>11/04/20</c:v>
                </c:pt>
                <c:pt idx="16">
                  <c:v>13/04/20</c:v>
                </c:pt>
                <c:pt idx="17">
                  <c:v>14/04/20</c:v>
                </c:pt>
                <c:pt idx="18">
                  <c:v>15/04/20</c:v>
                </c:pt>
                <c:pt idx="19">
                  <c:v>16/04/20</c:v>
                </c:pt>
                <c:pt idx="20">
                  <c:v>17/04/20</c:v>
                </c:pt>
                <c:pt idx="21">
                  <c:v>18/04/20</c:v>
                </c:pt>
                <c:pt idx="22">
                  <c:v>20/04/20</c:v>
                </c:pt>
                <c:pt idx="23">
                  <c:v>21/04/20</c:v>
                </c:pt>
                <c:pt idx="24">
                  <c:v>22/04/20</c:v>
                </c:pt>
                <c:pt idx="25">
                  <c:v>23/04/20</c:v>
                </c:pt>
                <c:pt idx="26">
                  <c:v>24/04/20</c:v>
                </c:pt>
                <c:pt idx="27">
                  <c:v>25/04/20</c:v>
                </c:pt>
                <c:pt idx="28">
                  <c:v>26/04/20</c:v>
                </c:pt>
                <c:pt idx="29">
                  <c:v>27/04/20</c:v>
                </c:pt>
                <c:pt idx="30">
                  <c:v>28/04/20</c:v>
                </c:pt>
              </c:strCache>
            </c:strRef>
          </c:cat>
          <c:val>
            <c:numRef>
              <c:f>'[Исследования все.xlsx]Лист1'!$B$4:$B$34</c:f>
              <c:numCache>
                <c:formatCode>General</c:formatCode>
                <c:ptCount val="31"/>
                <c:pt idx="0">
                  <c:v>32</c:v>
                </c:pt>
                <c:pt idx="1">
                  <c:v>96</c:v>
                </c:pt>
                <c:pt idx="2">
                  <c:v>96</c:v>
                </c:pt>
                <c:pt idx="3">
                  <c:v>128</c:v>
                </c:pt>
                <c:pt idx="4">
                  <c:v>267</c:v>
                </c:pt>
                <c:pt idx="5">
                  <c:v>269</c:v>
                </c:pt>
                <c:pt idx="6">
                  <c:v>125</c:v>
                </c:pt>
                <c:pt idx="7">
                  <c:v>152</c:v>
                </c:pt>
                <c:pt idx="8">
                  <c:v>75</c:v>
                </c:pt>
                <c:pt idx="9">
                  <c:v>5</c:v>
                </c:pt>
                <c:pt idx="10">
                  <c:v>221</c:v>
                </c:pt>
                <c:pt idx="11">
                  <c:v>376</c:v>
                </c:pt>
                <c:pt idx="12">
                  <c:v>303</c:v>
                </c:pt>
                <c:pt idx="13">
                  <c:v>192</c:v>
                </c:pt>
                <c:pt idx="14">
                  <c:v>388</c:v>
                </c:pt>
                <c:pt idx="15">
                  <c:v>113</c:v>
                </c:pt>
                <c:pt idx="16">
                  <c:v>280</c:v>
                </c:pt>
                <c:pt idx="17">
                  <c:v>367</c:v>
                </c:pt>
                <c:pt idx="18">
                  <c:v>410</c:v>
                </c:pt>
                <c:pt idx="19">
                  <c:v>177</c:v>
                </c:pt>
                <c:pt idx="20">
                  <c:v>407</c:v>
                </c:pt>
                <c:pt idx="21">
                  <c:v>181</c:v>
                </c:pt>
                <c:pt idx="22">
                  <c:v>467</c:v>
                </c:pt>
                <c:pt idx="23">
                  <c:v>612</c:v>
                </c:pt>
                <c:pt idx="24">
                  <c:v>432</c:v>
                </c:pt>
                <c:pt idx="25">
                  <c:v>400</c:v>
                </c:pt>
                <c:pt idx="26">
                  <c:v>318</c:v>
                </c:pt>
                <c:pt idx="27">
                  <c:v>205</c:v>
                </c:pt>
                <c:pt idx="28">
                  <c:v>44</c:v>
                </c:pt>
                <c:pt idx="29">
                  <c:v>478</c:v>
                </c:pt>
                <c:pt idx="3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C-4072-AD61-569AB672EF71}"/>
            </c:ext>
          </c:extLst>
        </c:ser>
        <c:ser>
          <c:idx val="1"/>
          <c:order val="1"/>
          <c:tx>
            <c:strRef>
              <c:f>'[Исследования все.xlsx]Лист1'!$C$3</c:f>
              <c:strCache>
                <c:ptCount val="1"/>
                <c:pt idx="0">
                  <c:v>Положительные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'[Исследования все.xlsx]Лист1'!$A$4:$A$34</c:f>
              <c:strCache>
                <c:ptCount val="31"/>
                <c:pt idx="0">
                  <c:v>26/03/20</c:v>
                </c:pt>
                <c:pt idx="1">
                  <c:v>27/03/20</c:v>
                </c:pt>
                <c:pt idx="2">
                  <c:v>28/03/20</c:v>
                </c:pt>
                <c:pt idx="3">
                  <c:v>30/03/20</c:v>
                </c:pt>
                <c:pt idx="4">
                  <c:v>31/03/20</c:v>
                </c:pt>
                <c:pt idx="5">
                  <c:v>01/04/20</c:v>
                </c:pt>
                <c:pt idx="6">
                  <c:v>02/04/20</c:v>
                </c:pt>
                <c:pt idx="7">
                  <c:v>03/04/20</c:v>
                </c:pt>
                <c:pt idx="8">
                  <c:v>04/04/20</c:v>
                </c:pt>
                <c:pt idx="9">
                  <c:v>05/04/20</c:v>
                </c:pt>
                <c:pt idx="10">
                  <c:v>06/04/20</c:v>
                </c:pt>
                <c:pt idx="11">
                  <c:v>07/04/20</c:v>
                </c:pt>
                <c:pt idx="12">
                  <c:v>08/04/20</c:v>
                </c:pt>
                <c:pt idx="13">
                  <c:v>09/04/20</c:v>
                </c:pt>
                <c:pt idx="14">
                  <c:v>10/04/20</c:v>
                </c:pt>
                <c:pt idx="15">
                  <c:v>11/04/20</c:v>
                </c:pt>
                <c:pt idx="16">
                  <c:v>13/04/20</c:v>
                </c:pt>
                <c:pt idx="17">
                  <c:v>14/04/20</c:v>
                </c:pt>
                <c:pt idx="18">
                  <c:v>15/04/20</c:v>
                </c:pt>
                <c:pt idx="19">
                  <c:v>16/04/20</c:v>
                </c:pt>
                <c:pt idx="20">
                  <c:v>17/04/20</c:v>
                </c:pt>
                <c:pt idx="21">
                  <c:v>18/04/20</c:v>
                </c:pt>
                <c:pt idx="22">
                  <c:v>20/04/20</c:v>
                </c:pt>
                <c:pt idx="23">
                  <c:v>21/04/20</c:v>
                </c:pt>
                <c:pt idx="24">
                  <c:v>22/04/20</c:v>
                </c:pt>
                <c:pt idx="25">
                  <c:v>23/04/20</c:v>
                </c:pt>
                <c:pt idx="26">
                  <c:v>24/04/20</c:v>
                </c:pt>
                <c:pt idx="27">
                  <c:v>25/04/20</c:v>
                </c:pt>
                <c:pt idx="28">
                  <c:v>26/04/20</c:v>
                </c:pt>
                <c:pt idx="29">
                  <c:v>27/04/20</c:v>
                </c:pt>
                <c:pt idx="30">
                  <c:v>28/04/20</c:v>
                </c:pt>
              </c:strCache>
            </c:strRef>
          </c:cat>
          <c:val>
            <c:numRef>
              <c:f>'[Исследования все.xlsx]Лист1'!$C$4:$C$34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7</c:v>
                </c:pt>
                <c:pt idx="8">
                  <c:v>1</c:v>
                </c:pt>
                <c:pt idx="9">
                  <c:v>0</c:v>
                </c:pt>
                <c:pt idx="10">
                  <c:v>8</c:v>
                </c:pt>
                <c:pt idx="11">
                  <c:v>16</c:v>
                </c:pt>
                <c:pt idx="12">
                  <c:v>6</c:v>
                </c:pt>
                <c:pt idx="13">
                  <c:v>4</c:v>
                </c:pt>
                <c:pt idx="14">
                  <c:v>13</c:v>
                </c:pt>
                <c:pt idx="15">
                  <c:v>6</c:v>
                </c:pt>
                <c:pt idx="16">
                  <c:v>19</c:v>
                </c:pt>
                <c:pt idx="17">
                  <c:v>15</c:v>
                </c:pt>
                <c:pt idx="18">
                  <c:v>18</c:v>
                </c:pt>
                <c:pt idx="19">
                  <c:v>14</c:v>
                </c:pt>
                <c:pt idx="20">
                  <c:v>11</c:v>
                </c:pt>
                <c:pt idx="21">
                  <c:v>8</c:v>
                </c:pt>
                <c:pt idx="22">
                  <c:v>10</c:v>
                </c:pt>
                <c:pt idx="23">
                  <c:v>20</c:v>
                </c:pt>
                <c:pt idx="24">
                  <c:v>12</c:v>
                </c:pt>
                <c:pt idx="25">
                  <c:v>6</c:v>
                </c:pt>
                <c:pt idx="26">
                  <c:v>18</c:v>
                </c:pt>
                <c:pt idx="27">
                  <c:v>2</c:v>
                </c:pt>
                <c:pt idx="28">
                  <c:v>3</c:v>
                </c:pt>
                <c:pt idx="29">
                  <c:v>19</c:v>
                </c:pt>
                <c:pt idx="3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C-4072-AD61-569AB672E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284036"/>
        <c:axId val="362453155"/>
      </c:barChart>
      <c:catAx>
        <c:axId val="2952840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2453155"/>
        <c:crosses val="autoZero"/>
        <c:auto val="0"/>
        <c:lblAlgn val="ctr"/>
        <c:lblOffset val="100"/>
        <c:noMultiLvlLbl val="0"/>
      </c:catAx>
      <c:valAx>
        <c:axId val="3624531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52840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accent1"/>
              </a:solidFill>
            </a:ln>
          </c:spPr>
          <c:dPt>
            <c:idx val="0"/>
            <c:bubble3D val="0"/>
            <c:explosion val="7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4-4378-B9C5-9BACE8D48A91}"/>
              </c:ext>
            </c:extLst>
          </c:dPt>
          <c:dPt>
            <c:idx val="1"/>
            <c:bubble3D val="0"/>
            <c:explosion val="15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4-4378-B9C5-9BACE8D48A91}"/>
              </c:ext>
            </c:extLst>
          </c:dPt>
          <c:dPt>
            <c:idx val="2"/>
            <c:bubble3D val="0"/>
            <c:explosion val="11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54-4378-B9C5-9BACE8D48A91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54-4378-B9C5-9BACE8D48A91}"/>
              </c:ext>
            </c:extLst>
          </c:dPt>
          <c:dPt>
            <c:idx val="4"/>
            <c:bubble3D val="0"/>
            <c:explosion val="8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54-4378-B9C5-9BACE8D48A91}"/>
              </c:ext>
            </c:extLst>
          </c:dPt>
          <c:dLbls>
            <c:dLbl>
              <c:idx val="0"/>
              <c:layout>
                <c:manualLayout>
                  <c:x val="4.5635674314080402E-2"/>
                  <c:y val="8.41213349574125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54-4378-B9C5-9BACE8D48A91}"/>
                </c:ext>
              </c:extLst>
            </c:dLbl>
            <c:dLbl>
              <c:idx val="1"/>
              <c:layout>
                <c:manualLayout>
                  <c:x val="-9.0465068932201062E-2"/>
                  <c:y val="-0.252010141715789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54-4378-B9C5-9BACE8D48A91}"/>
                </c:ext>
              </c:extLst>
            </c:dLbl>
            <c:dLbl>
              <c:idx val="3"/>
              <c:layout>
                <c:manualLayout>
                  <c:x val="-6.7147790827934706E-2"/>
                  <c:y val="-3.50665774759551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54-4378-B9C5-9BACE8D48A91}"/>
                </c:ext>
              </c:extLst>
            </c:dLbl>
            <c:dLbl>
              <c:idx val="4"/>
              <c:layout>
                <c:manualLayout>
                  <c:x val="1.2373425370422299E-2"/>
                  <c:y val="-2.66203703703703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54-4378-B9C5-9BACE8D48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[Книга3]Лист1!$A$1:$A$5</c:f>
              <c:strCache>
                <c:ptCount val="5"/>
                <c:pt idx="0">
                  <c:v>Для госпитализации </c:v>
                </c:pt>
                <c:pt idx="1">
                  <c:v>Медицинский работник по плановому обследованию </c:v>
                </c:pt>
                <c:pt idx="2">
                  <c:v>Прибывший на территорию РФ без признаков ОРВИ </c:v>
                </c:pt>
                <c:pt idx="3">
                  <c:v>Прочие</c:v>
                </c:pt>
                <c:pt idx="4">
                  <c:v>Социальный работник</c:v>
                </c:pt>
              </c:strCache>
            </c:strRef>
          </c:cat>
          <c:val>
            <c:numRef>
              <c:f>[Книга3]Лист1!$B$1:$B$5</c:f>
              <c:numCache>
                <c:formatCode>General</c:formatCode>
                <c:ptCount val="5"/>
                <c:pt idx="0">
                  <c:v>182</c:v>
                </c:pt>
                <c:pt idx="1">
                  <c:v>5692</c:v>
                </c:pt>
                <c:pt idx="2">
                  <c:v>1713</c:v>
                </c:pt>
                <c:pt idx="3">
                  <c:v>15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54-4378-B9C5-9BACE8D48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583333333333304"/>
          <c:y val="7.3192239858906494E-2"/>
          <c:w val="0.31827761039670627"/>
          <c:h val="0.82594992059144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42105263157899E-2"/>
          <c:y val="4.8907727420932504E-3"/>
          <c:w val="0.95246867167919802"/>
          <c:h val="0.73775676556895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'[Исследования все.xlsx]Лист1'!$B$3</c:f>
              <c:strCache>
                <c:ptCount val="1"/>
                <c:pt idx="0">
                  <c:v>Всего исследований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'[Исследования все.xlsx]Лист1'!$A$4:$A$19</c:f>
              <c:strCache>
                <c:ptCount val="16"/>
                <c:pt idx="0">
                  <c:v>13/04/20</c:v>
                </c:pt>
                <c:pt idx="1">
                  <c:v>14/04/20</c:v>
                </c:pt>
                <c:pt idx="2">
                  <c:v>15/04/20</c:v>
                </c:pt>
                <c:pt idx="3">
                  <c:v>16/04/20</c:v>
                </c:pt>
                <c:pt idx="4">
                  <c:v>17/04/20</c:v>
                </c:pt>
                <c:pt idx="5">
                  <c:v>18/04/20</c:v>
                </c:pt>
                <c:pt idx="6">
                  <c:v>19/04/20</c:v>
                </c:pt>
                <c:pt idx="7">
                  <c:v>20/04/20</c:v>
                </c:pt>
                <c:pt idx="8">
                  <c:v>21/04/20</c:v>
                </c:pt>
                <c:pt idx="9">
                  <c:v>22/04/20</c:v>
                </c:pt>
                <c:pt idx="10">
                  <c:v>23/04/20</c:v>
                </c:pt>
                <c:pt idx="11">
                  <c:v>24/04/20</c:v>
                </c:pt>
                <c:pt idx="12">
                  <c:v>25/04/20</c:v>
                </c:pt>
                <c:pt idx="13">
                  <c:v>26/04/20</c:v>
                </c:pt>
                <c:pt idx="14">
                  <c:v>27/04/20</c:v>
                </c:pt>
                <c:pt idx="15">
                  <c:v>28/04/20</c:v>
                </c:pt>
              </c:strCache>
            </c:strRef>
          </c:cat>
          <c:val>
            <c:numRef>
              <c:f>'[Исследования все.xlsx]Лист1'!$B$4:$B$19</c:f>
              <c:numCache>
                <c:formatCode>General</c:formatCode>
                <c:ptCount val="16"/>
                <c:pt idx="0">
                  <c:v>19</c:v>
                </c:pt>
                <c:pt idx="1">
                  <c:v>40</c:v>
                </c:pt>
                <c:pt idx="2">
                  <c:v>13</c:v>
                </c:pt>
                <c:pt idx="3">
                  <c:v>92</c:v>
                </c:pt>
                <c:pt idx="4">
                  <c:v>77</c:v>
                </c:pt>
                <c:pt idx="5">
                  <c:v>0</c:v>
                </c:pt>
                <c:pt idx="6">
                  <c:v>0</c:v>
                </c:pt>
                <c:pt idx="7">
                  <c:v>18</c:v>
                </c:pt>
                <c:pt idx="8">
                  <c:v>112</c:v>
                </c:pt>
                <c:pt idx="9">
                  <c:v>25</c:v>
                </c:pt>
                <c:pt idx="10">
                  <c:v>113</c:v>
                </c:pt>
                <c:pt idx="11">
                  <c:v>67</c:v>
                </c:pt>
                <c:pt idx="12">
                  <c:v>0</c:v>
                </c:pt>
                <c:pt idx="13">
                  <c:v>0</c:v>
                </c:pt>
                <c:pt idx="14">
                  <c:v>90</c:v>
                </c:pt>
                <c:pt idx="1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3-4E8A-8D98-5767327C60E2}"/>
            </c:ext>
          </c:extLst>
        </c:ser>
        <c:ser>
          <c:idx val="1"/>
          <c:order val="1"/>
          <c:tx>
            <c:strRef>
              <c:f>'[Исследования все.xlsx]Лист1'!$C$3</c:f>
              <c:strCache>
                <c:ptCount val="1"/>
                <c:pt idx="0">
                  <c:v>Положительные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D3-4E8A-8D98-5767327C60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D3-4E8A-8D98-5767327C60E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D3-4E8A-8D98-5767327C60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D3-4E8A-8D98-5767327C60E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D3-4E8A-8D98-5767327C60E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D3-4E8A-8D98-5767327C60E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D3-4E8A-8D98-5767327C60E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D3-4E8A-8D98-5767327C60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D3-4E8A-8D98-5767327C60E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D3-4E8A-8D98-5767327C60E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D3-4E8A-8D98-5767327C60E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D3-4E8A-8D98-5767327C60E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D3-4E8A-8D98-5767327C60E2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'[Исследования все.xlsx]Лист1'!$A$4:$A$19</c:f>
              <c:strCache>
                <c:ptCount val="16"/>
                <c:pt idx="0">
                  <c:v>13/04/20</c:v>
                </c:pt>
                <c:pt idx="1">
                  <c:v>14/04/20</c:v>
                </c:pt>
                <c:pt idx="2">
                  <c:v>15/04/20</c:v>
                </c:pt>
                <c:pt idx="3">
                  <c:v>16/04/20</c:v>
                </c:pt>
                <c:pt idx="4">
                  <c:v>17/04/20</c:v>
                </c:pt>
                <c:pt idx="5">
                  <c:v>18/04/20</c:v>
                </c:pt>
                <c:pt idx="6">
                  <c:v>19/04/20</c:v>
                </c:pt>
                <c:pt idx="7">
                  <c:v>20/04/20</c:v>
                </c:pt>
                <c:pt idx="8">
                  <c:v>21/04/20</c:v>
                </c:pt>
                <c:pt idx="9">
                  <c:v>22/04/20</c:v>
                </c:pt>
                <c:pt idx="10">
                  <c:v>23/04/20</c:v>
                </c:pt>
                <c:pt idx="11">
                  <c:v>24/04/20</c:v>
                </c:pt>
                <c:pt idx="12">
                  <c:v>25/04/20</c:v>
                </c:pt>
                <c:pt idx="13">
                  <c:v>26/04/20</c:v>
                </c:pt>
                <c:pt idx="14">
                  <c:v>27/04/20</c:v>
                </c:pt>
                <c:pt idx="15">
                  <c:v>28/04/20</c:v>
                </c:pt>
              </c:strCache>
            </c:strRef>
          </c:cat>
          <c:val>
            <c:numRef>
              <c:f>'[Исследования все.xlsx]Лист1'!$C$4:$C$19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6D3-4E8A-8D98-5767327C60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284036"/>
        <c:axId val="362453155"/>
      </c:barChart>
      <c:catAx>
        <c:axId val="2952840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2453155"/>
        <c:crosses val="autoZero"/>
        <c:auto val="0"/>
        <c:lblAlgn val="ctr"/>
        <c:lblOffset val="100"/>
        <c:noMultiLvlLbl val="0"/>
      </c:catAx>
      <c:valAx>
        <c:axId val="3624531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52840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42105263157899E-2"/>
          <c:y val="4.8907727420932504E-3"/>
          <c:w val="0.95246867167919802"/>
          <c:h val="0.73775676556895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'[Исследования университет.xlsx]Лист1'!$B$3</c:f>
              <c:strCache>
                <c:ptCount val="1"/>
                <c:pt idx="0">
                  <c:v>Всего исследований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3980675204776776E-4"/>
                  <c:y val="-1.92448661066587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1-40F7-A563-7C1256215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'[Исследования университет.xlsx]Лист1'!$A$4:$A$9</c:f>
              <c:strCache>
                <c:ptCount val="6"/>
                <c:pt idx="0">
                  <c:v>23/04/20</c:v>
                </c:pt>
                <c:pt idx="1">
                  <c:v>24/04/20</c:v>
                </c:pt>
                <c:pt idx="2">
                  <c:v>25/04/20</c:v>
                </c:pt>
                <c:pt idx="3">
                  <c:v>26/04/20</c:v>
                </c:pt>
                <c:pt idx="4">
                  <c:v>27/04/20</c:v>
                </c:pt>
                <c:pt idx="5">
                  <c:v>28/04/20</c:v>
                </c:pt>
              </c:strCache>
            </c:strRef>
          </c:cat>
          <c:val>
            <c:numRef>
              <c:f>'[Исследования университет.xlsx]Лист1'!$B$4:$B$9</c:f>
              <c:numCache>
                <c:formatCode>General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78</c:v>
                </c:pt>
                <c:pt idx="3">
                  <c:v>0</c:v>
                </c:pt>
                <c:pt idx="4">
                  <c:v>81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1-40F7-A563-7C1256215DFB}"/>
            </c:ext>
          </c:extLst>
        </c:ser>
        <c:ser>
          <c:idx val="1"/>
          <c:order val="1"/>
          <c:tx>
            <c:strRef>
              <c:f>'[Исследования университет.xlsx]Лист1'!$C$3</c:f>
              <c:strCache>
                <c:ptCount val="1"/>
                <c:pt idx="0">
                  <c:v>Положительные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1-40F7-A563-7C1256215DF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81-40F7-A563-7C1256215DF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1-40F7-A563-7C1256215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'[Исследования университет.xlsx]Лист1'!$A$4:$A$9</c:f>
              <c:strCache>
                <c:ptCount val="6"/>
                <c:pt idx="0">
                  <c:v>23/04/20</c:v>
                </c:pt>
                <c:pt idx="1">
                  <c:v>24/04/20</c:v>
                </c:pt>
                <c:pt idx="2">
                  <c:v>25/04/20</c:v>
                </c:pt>
                <c:pt idx="3">
                  <c:v>26/04/20</c:v>
                </c:pt>
                <c:pt idx="4">
                  <c:v>27/04/20</c:v>
                </c:pt>
                <c:pt idx="5">
                  <c:v>28/04/20</c:v>
                </c:pt>
              </c:strCache>
            </c:strRef>
          </c:cat>
          <c:val>
            <c:numRef>
              <c:f>'[Исследования университет.xlsx]Лист1'!$C$4:$C$9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81-40F7-A563-7C1256215D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5284036"/>
        <c:axId val="362453155"/>
      </c:barChart>
      <c:catAx>
        <c:axId val="2952840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2453155"/>
        <c:crosses val="autoZero"/>
        <c:auto val="0"/>
        <c:lblAlgn val="ctr"/>
        <c:lblOffset val="100"/>
        <c:noMultiLvlLbl val="0"/>
      </c:catAx>
      <c:valAx>
        <c:axId val="3624531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52840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2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441096" y="578306"/>
            <a:ext cx="7662197" cy="22615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8321" y="1828879"/>
            <a:ext cx="5608408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8321" y="4148615"/>
            <a:ext cx="5608408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60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441096" y="578306"/>
            <a:ext cx="7662197" cy="22615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8321" y="1828879"/>
            <a:ext cx="2736499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221972" y="1828879"/>
            <a:ext cx="2736499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48321" y="4148615"/>
            <a:ext cx="2736499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221972" y="4148615"/>
            <a:ext cx="2736499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6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441096" y="578306"/>
            <a:ext cx="7662197" cy="22615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8321" y="1828879"/>
            <a:ext cx="1805610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244495" y="1828879"/>
            <a:ext cx="1805610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141105" y="1828879"/>
            <a:ext cx="1805610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48321" y="4148615"/>
            <a:ext cx="1805610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244495" y="4148615"/>
            <a:ext cx="1805610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141105" y="4148615"/>
            <a:ext cx="1805610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94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7F2D-633B-44DE-8523-17F4A116F03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9E0-5C5F-4711-BF02-3120B9A9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7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7F2D-633B-44DE-8523-17F4A116F03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9E0-5C5F-4711-BF02-3120B9A9D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8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441096" y="578306"/>
            <a:ext cx="7662197" cy="22615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8321" y="3848317"/>
            <a:ext cx="5608408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08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441096" y="578306"/>
            <a:ext cx="7662197" cy="22615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8321" y="1828879"/>
            <a:ext cx="5608408" cy="444090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23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441096" y="578306"/>
            <a:ext cx="7662197" cy="22615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8321" y="1828879"/>
            <a:ext cx="2736499" cy="444090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221972" y="1828879"/>
            <a:ext cx="2736499" cy="444090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62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441096" y="578306"/>
            <a:ext cx="7662197" cy="22615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441096" y="2572184"/>
            <a:ext cx="7662197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01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441096" y="578306"/>
            <a:ext cx="7662197" cy="22615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8321" y="1828879"/>
            <a:ext cx="2736499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221972" y="1828879"/>
            <a:ext cx="2736499" cy="444090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48321" y="4148615"/>
            <a:ext cx="2736499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441096" y="578306"/>
            <a:ext cx="7662197" cy="22615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8321" y="1828879"/>
            <a:ext cx="2736499" cy="444090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221972" y="1828879"/>
            <a:ext cx="2736499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221972" y="4148615"/>
            <a:ext cx="2736499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04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441096" y="578306"/>
            <a:ext cx="7662197" cy="22615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8321" y="1828879"/>
            <a:ext cx="2736499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221972" y="1828879"/>
            <a:ext cx="2736499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8321" y="4148615"/>
            <a:ext cx="5608408" cy="21182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54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1110064"/>
            <a:ext cx="12190373" cy="325932"/>
          </a:xfrm>
          <a:prstGeom prst="rect">
            <a:avLst/>
          </a:prstGeom>
          <a:solidFill>
            <a:srgbClr val="399FA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4294967295"/>
          <p:cNvPicPr/>
          <p:nvPr/>
        </p:nvPicPr>
        <p:blipFill>
          <a:blip r:embed="rId16"/>
          <a:stretch/>
        </p:blipFill>
        <p:spPr>
          <a:xfrm>
            <a:off x="174160" y="261268"/>
            <a:ext cx="1426376" cy="587201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1583120" y="174070"/>
            <a:ext cx="2803551" cy="7526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>
            <a:spAutoFit/>
          </a:bodyPr>
          <a:lstStyle/>
          <a:p>
            <a:pPr marL="0" marR="0" lvl="0" indent="0" algn="ctr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7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ГБУЗ Центр им. В.П.Аваева</a:t>
            </a:r>
            <a:endParaRPr kumimoji="0" lang="ru-RU" sz="127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2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www.avaevcenter.ru</a:t>
            </a:r>
            <a:endParaRPr kumimoji="0" lang="ru-RU" sz="1452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33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(4822) 633-123</a:t>
            </a:r>
            <a:endParaRPr kumimoji="0" lang="ru-RU" sz="1633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633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562" y="1604514"/>
            <a:ext cx="1097212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33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33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175731" lvl="2" indent="-261274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33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567642" lvl="3" indent="-195955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33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1959552" lvl="4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14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351462" lvl="5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14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2743373" lvl="6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14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91073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1286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7750" y="1381124"/>
            <a:ext cx="9886950" cy="452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вместе!!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7282" y="6076949"/>
            <a:ext cx="5796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b="1" dirty="0">
                <a:solidFill>
                  <a:srgbClr val="998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b="1" dirty="0" smtClean="0">
                <a:solidFill>
                  <a:srgbClr val="998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Тверь, 1 мая </a:t>
            </a:r>
            <a:r>
              <a:rPr lang="ru-RU" altLang="ru-RU" b="1" dirty="0">
                <a:solidFill>
                  <a:srgbClr val="998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b="1" dirty="0" smtClean="0">
                <a:solidFill>
                  <a:srgbClr val="998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>
              <a:buSzPct val="100000"/>
            </a:pPr>
            <a:r>
              <a:rPr lang="ru-RU" altLang="ru-RU" b="1" dirty="0" smtClean="0">
                <a:solidFill>
                  <a:srgbClr val="998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Конюхова </a:t>
            </a:r>
            <a:r>
              <a:rPr lang="ru-RU" altLang="ru-RU" b="1" dirty="0" err="1" smtClean="0">
                <a:solidFill>
                  <a:srgbClr val="998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Каринэ</a:t>
            </a:r>
            <a:r>
              <a:rPr lang="ru-RU" altLang="ru-RU" b="1" dirty="0" smtClean="0">
                <a:solidFill>
                  <a:srgbClr val="9983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Александровна</a:t>
            </a:r>
            <a:endParaRPr lang="ru-RU" altLang="ru-RU" b="1" dirty="0">
              <a:solidFill>
                <a:srgbClr val="9983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35" y="2624995"/>
            <a:ext cx="4985340" cy="2804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7016335"/>
              </p:ext>
            </p:extLst>
          </p:nvPr>
        </p:nvGraphicFramePr>
        <p:xfrm>
          <a:off x="123825" y="111096"/>
          <a:ext cx="11972925" cy="656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126"/>
          <p:cNvSpPr/>
          <p:nvPr/>
        </p:nvSpPr>
        <p:spPr>
          <a:xfrm>
            <a:off x="11295890" y="6480047"/>
            <a:ext cx="341375" cy="377952"/>
          </a:xfrm>
          <a:custGeom>
            <a:avLst/>
            <a:gdLst/>
            <a:ahLst/>
            <a:cxnLst/>
            <a:rect l="l" t="t" r="r" b="b"/>
            <a:pathLst>
              <a:path w="341375" h="377952">
                <a:moveTo>
                  <a:pt x="341375" y="0"/>
                </a:moveTo>
                <a:lnTo>
                  <a:pt x="0" y="0"/>
                </a:lnTo>
                <a:lnTo>
                  <a:pt x="0" y="377950"/>
                </a:lnTo>
                <a:lnTo>
                  <a:pt x="341375" y="377950"/>
                </a:lnTo>
                <a:lnTo>
                  <a:pt x="341375" y="0"/>
                </a:lnTo>
                <a:close/>
              </a:path>
            </a:pathLst>
          </a:custGeom>
          <a:solidFill>
            <a:srgbClr val="464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4736" y="3083052"/>
            <a:ext cx="11082528" cy="0"/>
          </a:xfrm>
          <a:custGeom>
            <a:avLst/>
            <a:gdLst/>
            <a:ahLst/>
            <a:cxnLst/>
            <a:rect l="l" t="t" r="r" b="b"/>
            <a:pathLst>
              <a:path w="11082528">
                <a:moveTo>
                  <a:pt x="0" y="0"/>
                </a:moveTo>
                <a:lnTo>
                  <a:pt x="11082528" y="0"/>
                </a:lnTo>
              </a:path>
            </a:pathLst>
          </a:custGeom>
          <a:ln w="304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4736" y="3704844"/>
            <a:ext cx="11082528" cy="0"/>
          </a:xfrm>
          <a:custGeom>
            <a:avLst/>
            <a:gdLst/>
            <a:ahLst/>
            <a:cxnLst/>
            <a:rect l="l" t="t" r="r" b="b"/>
            <a:pathLst>
              <a:path w="11082528">
                <a:moveTo>
                  <a:pt x="0" y="0"/>
                </a:moveTo>
                <a:lnTo>
                  <a:pt x="11082528" y="0"/>
                </a:lnTo>
              </a:path>
            </a:pathLst>
          </a:custGeom>
          <a:ln w="304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4736" y="4326636"/>
            <a:ext cx="11082528" cy="0"/>
          </a:xfrm>
          <a:custGeom>
            <a:avLst/>
            <a:gdLst/>
            <a:ahLst/>
            <a:cxnLst/>
            <a:rect l="l" t="t" r="r" b="b"/>
            <a:pathLst>
              <a:path w="11082528">
                <a:moveTo>
                  <a:pt x="0" y="0"/>
                </a:moveTo>
                <a:lnTo>
                  <a:pt x="11082528" y="0"/>
                </a:lnTo>
              </a:path>
            </a:pathLst>
          </a:custGeom>
          <a:ln w="304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4736" y="4948428"/>
            <a:ext cx="11082528" cy="0"/>
          </a:xfrm>
          <a:custGeom>
            <a:avLst/>
            <a:gdLst/>
            <a:ahLst/>
            <a:cxnLst/>
            <a:rect l="l" t="t" r="r" b="b"/>
            <a:pathLst>
              <a:path w="11082528">
                <a:moveTo>
                  <a:pt x="0" y="0"/>
                </a:moveTo>
                <a:lnTo>
                  <a:pt x="11082528" y="0"/>
                </a:lnTo>
              </a:path>
            </a:pathLst>
          </a:custGeom>
          <a:ln w="304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4736" y="5570220"/>
            <a:ext cx="11082528" cy="0"/>
          </a:xfrm>
          <a:custGeom>
            <a:avLst/>
            <a:gdLst/>
            <a:ahLst/>
            <a:cxnLst/>
            <a:rect l="l" t="t" r="r" b="b"/>
            <a:pathLst>
              <a:path w="11082528">
                <a:moveTo>
                  <a:pt x="0" y="0"/>
                </a:moveTo>
                <a:lnTo>
                  <a:pt x="11082528" y="0"/>
                </a:lnTo>
              </a:path>
            </a:pathLst>
          </a:custGeom>
          <a:ln w="3048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25796" y="1309115"/>
            <a:ext cx="0" cy="440436"/>
          </a:xfrm>
          <a:custGeom>
            <a:avLst/>
            <a:gdLst/>
            <a:ahLst/>
            <a:cxnLst/>
            <a:rect l="l" t="t" r="r" b="b"/>
            <a:pathLst>
              <a:path h="440436">
                <a:moveTo>
                  <a:pt x="0" y="0"/>
                </a:moveTo>
                <a:lnTo>
                  <a:pt x="0" y="440436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195317" y="1360932"/>
            <a:ext cx="108204" cy="0"/>
          </a:xfrm>
          <a:custGeom>
            <a:avLst/>
            <a:gdLst/>
            <a:ahLst/>
            <a:cxnLst/>
            <a:rect l="l" t="t" r="r" b="b"/>
            <a:pathLst>
              <a:path w="108204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85817" y="1360932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77612" y="1213103"/>
            <a:ext cx="134112" cy="0"/>
          </a:xfrm>
          <a:custGeom>
            <a:avLst/>
            <a:gdLst/>
            <a:ahLst/>
            <a:cxnLst/>
            <a:rect l="l" t="t" r="r" b="b"/>
            <a:pathLst>
              <a:path w="134112">
                <a:moveTo>
                  <a:pt x="0" y="0"/>
                </a:moveTo>
                <a:lnTo>
                  <a:pt x="134112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03519" y="1216152"/>
            <a:ext cx="82296" cy="458724"/>
          </a:xfrm>
          <a:custGeom>
            <a:avLst/>
            <a:gdLst/>
            <a:ahLst/>
            <a:cxnLst/>
            <a:rect l="l" t="t" r="r" b="b"/>
            <a:pathLst>
              <a:path w="82296" h="458724">
                <a:moveTo>
                  <a:pt x="0" y="45338"/>
                </a:moveTo>
                <a:lnTo>
                  <a:pt x="0" y="99045"/>
                </a:lnTo>
                <a:lnTo>
                  <a:pt x="0" y="147385"/>
                </a:lnTo>
                <a:lnTo>
                  <a:pt x="0" y="190642"/>
                </a:lnTo>
                <a:lnTo>
                  <a:pt x="0" y="229097"/>
                </a:lnTo>
                <a:lnTo>
                  <a:pt x="0" y="263034"/>
                </a:lnTo>
                <a:lnTo>
                  <a:pt x="0" y="292735"/>
                </a:lnTo>
                <a:lnTo>
                  <a:pt x="0" y="318482"/>
                </a:lnTo>
                <a:lnTo>
                  <a:pt x="0" y="340558"/>
                </a:lnTo>
                <a:lnTo>
                  <a:pt x="0" y="359244"/>
                </a:lnTo>
                <a:lnTo>
                  <a:pt x="0" y="374824"/>
                </a:lnTo>
                <a:lnTo>
                  <a:pt x="0" y="387580"/>
                </a:lnTo>
                <a:lnTo>
                  <a:pt x="0" y="397794"/>
                </a:lnTo>
                <a:lnTo>
                  <a:pt x="0" y="405749"/>
                </a:lnTo>
                <a:lnTo>
                  <a:pt x="0" y="411727"/>
                </a:lnTo>
                <a:lnTo>
                  <a:pt x="0" y="416010"/>
                </a:lnTo>
                <a:lnTo>
                  <a:pt x="0" y="418881"/>
                </a:lnTo>
                <a:lnTo>
                  <a:pt x="0" y="420623"/>
                </a:lnTo>
                <a:lnTo>
                  <a:pt x="0" y="421517"/>
                </a:lnTo>
                <a:lnTo>
                  <a:pt x="0" y="421894"/>
                </a:lnTo>
                <a:lnTo>
                  <a:pt x="2833" y="434717"/>
                </a:lnTo>
                <a:lnTo>
                  <a:pt x="10556" y="445706"/>
                </a:lnTo>
                <a:lnTo>
                  <a:pt x="22004" y="453878"/>
                </a:lnTo>
                <a:lnTo>
                  <a:pt x="36011" y="458254"/>
                </a:lnTo>
                <a:lnTo>
                  <a:pt x="42545" y="458724"/>
                </a:lnTo>
                <a:lnTo>
                  <a:pt x="56289" y="456102"/>
                </a:lnTo>
                <a:lnTo>
                  <a:pt x="68471" y="448972"/>
                </a:lnTo>
                <a:lnTo>
                  <a:pt x="77571" y="438430"/>
                </a:lnTo>
                <a:lnTo>
                  <a:pt x="82068" y="425576"/>
                </a:lnTo>
                <a:lnTo>
                  <a:pt x="82296" y="421894"/>
                </a:lnTo>
                <a:lnTo>
                  <a:pt x="82296" y="361721"/>
                </a:lnTo>
                <a:lnTo>
                  <a:pt x="82296" y="307560"/>
                </a:lnTo>
                <a:lnTo>
                  <a:pt x="82296" y="259095"/>
                </a:lnTo>
                <a:lnTo>
                  <a:pt x="82296" y="216009"/>
                </a:lnTo>
                <a:lnTo>
                  <a:pt x="82296" y="177986"/>
                </a:lnTo>
                <a:lnTo>
                  <a:pt x="82296" y="144709"/>
                </a:lnTo>
                <a:lnTo>
                  <a:pt x="82296" y="115862"/>
                </a:lnTo>
                <a:lnTo>
                  <a:pt x="82296" y="91129"/>
                </a:lnTo>
                <a:lnTo>
                  <a:pt x="82296" y="70192"/>
                </a:lnTo>
                <a:lnTo>
                  <a:pt x="82296" y="52736"/>
                </a:lnTo>
                <a:lnTo>
                  <a:pt x="82296" y="38445"/>
                </a:lnTo>
                <a:lnTo>
                  <a:pt x="82296" y="27001"/>
                </a:lnTo>
                <a:lnTo>
                  <a:pt x="82296" y="18088"/>
                </a:lnTo>
                <a:lnTo>
                  <a:pt x="82296" y="11391"/>
                </a:lnTo>
                <a:lnTo>
                  <a:pt x="82296" y="6592"/>
                </a:lnTo>
                <a:lnTo>
                  <a:pt x="82296" y="3375"/>
                </a:lnTo>
                <a:lnTo>
                  <a:pt x="82296" y="1423"/>
                </a:lnTo>
                <a:lnTo>
                  <a:pt x="82296" y="421"/>
                </a:lnTo>
                <a:lnTo>
                  <a:pt x="82296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06568" y="1306067"/>
            <a:ext cx="79248" cy="0"/>
          </a:xfrm>
          <a:custGeom>
            <a:avLst/>
            <a:gdLst/>
            <a:ahLst/>
            <a:cxnLst/>
            <a:rect l="l" t="t" r="r" b="b"/>
            <a:pathLst>
              <a:path w="79248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74209" y="1213103"/>
            <a:ext cx="135636" cy="0"/>
          </a:xfrm>
          <a:custGeom>
            <a:avLst/>
            <a:gdLst/>
            <a:ahLst/>
            <a:cxnLst/>
            <a:rect l="l" t="t" r="r" b="b"/>
            <a:pathLst>
              <a:path w="135636">
                <a:moveTo>
                  <a:pt x="0" y="0"/>
                </a:moveTo>
                <a:lnTo>
                  <a:pt x="135636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85462" y="1360932"/>
            <a:ext cx="112775" cy="0"/>
          </a:xfrm>
          <a:custGeom>
            <a:avLst/>
            <a:gdLst/>
            <a:ahLst/>
            <a:cxnLst/>
            <a:rect l="l" t="t" r="r" b="b"/>
            <a:pathLst>
              <a:path w="112775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01639" y="1216152"/>
            <a:ext cx="80772" cy="458724"/>
          </a:xfrm>
          <a:custGeom>
            <a:avLst/>
            <a:gdLst/>
            <a:ahLst/>
            <a:cxnLst/>
            <a:rect l="l" t="t" r="r" b="b"/>
            <a:pathLst>
              <a:path w="80772" h="458724">
                <a:moveTo>
                  <a:pt x="0" y="45338"/>
                </a:moveTo>
                <a:lnTo>
                  <a:pt x="0" y="99045"/>
                </a:lnTo>
                <a:lnTo>
                  <a:pt x="0" y="147385"/>
                </a:lnTo>
                <a:lnTo>
                  <a:pt x="0" y="190642"/>
                </a:lnTo>
                <a:lnTo>
                  <a:pt x="0" y="229097"/>
                </a:lnTo>
                <a:lnTo>
                  <a:pt x="0" y="263034"/>
                </a:lnTo>
                <a:lnTo>
                  <a:pt x="0" y="292735"/>
                </a:lnTo>
                <a:lnTo>
                  <a:pt x="0" y="318482"/>
                </a:lnTo>
                <a:lnTo>
                  <a:pt x="0" y="340558"/>
                </a:lnTo>
                <a:lnTo>
                  <a:pt x="0" y="359244"/>
                </a:lnTo>
                <a:lnTo>
                  <a:pt x="0" y="374824"/>
                </a:lnTo>
                <a:lnTo>
                  <a:pt x="0" y="387580"/>
                </a:lnTo>
                <a:lnTo>
                  <a:pt x="0" y="397794"/>
                </a:lnTo>
                <a:lnTo>
                  <a:pt x="0" y="405749"/>
                </a:lnTo>
                <a:lnTo>
                  <a:pt x="0" y="411727"/>
                </a:lnTo>
                <a:lnTo>
                  <a:pt x="0" y="416010"/>
                </a:lnTo>
                <a:lnTo>
                  <a:pt x="0" y="418881"/>
                </a:lnTo>
                <a:lnTo>
                  <a:pt x="0" y="420623"/>
                </a:lnTo>
                <a:lnTo>
                  <a:pt x="0" y="421517"/>
                </a:lnTo>
                <a:lnTo>
                  <a:pt x="2654" y="435073"/>
                </a:lnTo>
                <a:lnTo>
                  <a:pt x="10042" y="446276"/>
                </a:lnTo>
                <a:lnTo>
                  <a:pt x="21305" y="454434"/>
                </a:lnTo>
                <a:lnTo>
                  <a:pt x="35583" y="458474"/>
                </a:lnTo>
                <a:lnTo>
                  <a:pt x="40386" y="458724"/>
                </a:lnTo>
                <a:lnTo>
                  <a:pt x="55408" y="456146"/>
                </a:lnTo>
                <a:lnTo>
                  <a:pt x="67677" y="449126"/>
                </a:lnTo>
                <a:lnTo>
                  <a:pt x="76334" y="438734"/>
                </a:lnTo>
                <a:lnTo>
                  <a:pt x="80517" y="426042"/>
                </a:lnTo>
                <a:lnTo>
                  <a:pt x="80772" y="421894"/>
                </a:lnTo>
                <a:lnTo>
                  <a:pt x="80772" y="361721"/>
                </a:lnTo>
                <a:lnTo>
                  <a:pt x="80772" y="307560"/>
                </a:lnTo>
                <a:lnTo>
                  <a:pt x="80772" y="259095"/>
                </a:lnTo>
                <a:lnTo>
                  <a:pt x="80772" y="216009"/>
                </a:lnTo>
                <a:lnTo>
                  <a:pt x="80772" y="177986"/>
                </a:lnTo>
                <a:lnTo>
                  <a:pt x="80772" y="144709"/>
                </a:lnTo>
                <a:lnTo>
                  <a:pt x="80772" y="115862"/>
                </a:lnTo>
                <a:lnTo>
                  <a:pt x="80772" y="91129"/>
                </a:lnTo>
                <a:lnTo>
                  <a:pt x="80772" y="70192"/>
                </a:lnTo>
                <a:lnTo>
                  <a:pt x="80772" y="52736"/>
                </a:lnTo>
                <a:lnTo>
                  <a:pt x="80772" y="38445"/>
                </a:lnTo>
                <a:lnTo>
                  <a:pt x="80772" y="27001"/>
                </a:lnTo>
                <a:lnTo>
                  <a:pt x="80772" y="18088"/>
                </a:lnTo>
                <a:lnTo>
                  <a:pt x="80772" y="11391"/>
                </a:lnTo>
                <a:lnTo>
                  <a:pt x="80772" y="6592"/>
                </a:lnTo>
                <a:lnTo>
                  <a:pt x="80772" y="3375"/>
                </a:lnTo>
                <a:lnTo>
                  <a:pt x="80772" y="1423"/>
                </a:lnTo>
                <a:lnTo>
                  <a:pt x="80772" y="421"/>
                </a:lnTo>
                <a:lnTo>
                  <a:pt x="80772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01641" y="1306067"/>
            <a:ext cx="80772" cy="0"/>
          </a:xfrm>
          <a:custGeom>
            <a:avLst/>
            <a:gdLst/>
            <a:ahLst/>
            <a:cxnLst/>
            <a:rect l="l" t="t" r="r" b="b"/>
            <a:pathLst>
              <a:path w="80772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72329" y="1213103"/>
            <a:ext cx="132587" cy="0"/>
          </a:xfrm>
          <a:custGeom>
            <a:avLst/>
            <a:gdLst/>
            <a:ahLst/>
            <a:cxnLst/>
            <a:rect l="l" t="t" r="r" b="b"/>
            <a:pathLst>
              <a:path w="132587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56732" y="1309115"/>
            <a:ext cx="0" cy="440436"/>
          </a:xfrm>
          <a:custGeom>
            <a:avLst/>
            <a:gdLst/>
            <a:ahLst/>
            <a:cxnLst/>
            <a:rect l="l" t="t" r="r" b="b"/>
            <a:pathLst>
              <a:path h="440436">
                <a:moveTo>
                  <a:pt x="0" y="0"/>
                </a:moveTo>
                <a:lnTo>
                  <a:pt x="0" y="440436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79009" y="1360932"/>
            <a:ext cx="108203" cy="0"/>
          </a:xfrm>
          <a:custGeom>
            <a:avLst/>
            <a:gdLst/>
            <a:ahLst/>
            <a:cxnLst/>
            <a:rect l="l" t="t" r="r" b="b"/>
            <a:pathLst>
              <a:path w="108203">
                <a:moveTo>
                  <a:pt x="0" y="0"/>
                </a:moveTo>
                <a:lnTo>
                  <a:pt x="108203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98235" y="1216152"/>
            <a:ext cx="80772" cy="458724"/>
          </a:xfrm>
          <a:custGeom>
            <a:avLst/>
            <a:gdLst/>
            <a:ahLst/>
            <a:cxnLst/>
            <a:rect l="l" t="t" r="r" b="b"/>
            <a:pathLst>
              <a:path w="80772" h="458724">
                <a:moveTo>
                  <a:pt x="0" y="45338"/>
                </a:moveTo>
                <a:lnTo>
                  <a:pt x="0" y="99045"/>
                </a:lnTo>
                <a:lnTo>
                  <a:pt x="0" y="147385"/>
                </a:lnTo>
                <a:lnTo>
                  <a:pt x="0" y="190642"/>
                </a:lnTo>
                <a:lnTo>
                  <a:pt x="0" y="229097"/>
                </a:lnTo>
                <a:lnTo>
                  <a:pt x="0" y="263034"/>
                </a:lnTo>
                <a:lnTo>
                  <a:pt x="0" y="292735"/>
                </a:lnTo>
                <a:lnTo>
                  <a:pt x="0" y="318482"/>
                </a:lnTo>
                <a:lnTo>
                  <a:pt x="0" y="340558"/>
                </a:lnTo>
                <a:lnTo>
                  <a:pt x="0" y="359244"/>
                </a:lnTo>
                <a:lnTo>
                  <a:pt x="0" y="374824"/>
                </a:lnTo>
                <a:lnTo>
                  <a:pt x="0" y="387580"/>
                </a:lnTo>
                <a:lnTo>
                  <a:pt x="0" y="397794"/>
                </a:lnTo>
                <a:lnTo>
                  <a:pt x="0" y="405749"/>
                </a:lnTo>
                <a:lnTo>
                  <a:pt x="0" y="411727"/>
                </a:lnTo>
                <a:lnTo>
                  <a:pt x="0" y="416010"/>
                </a:lnTo>
                <a:lnTo>
                  <a:pt x="0" y="418881"/>
                </a:lnTo>
                <a:lnTo>
                  <a:pt x="0" y="420623"/>
                </a:lnTo>
                <a:lnTo>
                  <a:pt x="0" y="421517"/>
                </a:lnTo>
                <a:lnTo>
                  <a:pt x="3028" y="435309"/>
                </a:lnTo>
                <a:lnTo>
                  <a:pt x="11068" y="446651"/>
                </a:lnTo>
                <a:lnTo>
                  <a:pt x="22552" y="454786"/>
                </a:lnTo>
                <a:lnTo>
                  <a:pt x="35910" y="458583"/>
                </a:lnTo>
                <a:lnTo>
                  <a:pt x="38989" y="458724"/>
                </a:lnTo>
                <a:lnTo>
                  <a:pt x="53575" y="456238"/>
                </a:lnTo>
                <a:lnTo>
                  <a:pt x="66129" y="449455"/>
                </a:lnTo>
                <a:lnTo>
                  <a:pt x="75447" y="439387"/>
                </a:lnTo>
                <a:lnTo>
                  <a:pt x="80329" y="427046"/>
                </a:lnTo>
                <a:lnTo>
                  <a:pt x="80772" y="421894"/>
                </a:lnTo>
                <a:lnTo>
                  <a:pt x="80772" y="361721"/>
                </a:lnTo>
                <a:lnTo>
                  <a:pt x="80772" y="307560"/>
                </a:lnTo>
                <a:lnTo>
                  <a:pt x="80772" y="259095"/>
                </a:lnTo>
                <a:lnTo>
                  <a:pt x="80772" y="216009"/>
                </a:lnTo>
                <a:lnTo>
                  <a:pt x="80772" y="177986"/>
                </a:lnTo>
                <a:lnTo>
                  <a:pt x="80772" y="144709"/>
                </a:lnTo>
                <a:lnTo>
                  <a:pt x="80772" y="115862"/>
                </a:lnTo>
                <a:lnTo>
                  <a:pt x="80772" y="91129"/>
                </a:lnTo>
                <a:lnTo>
                  <a:pt x="80772" y="70192"/>
                </a:lnTo>
                <a:lnTo>
                  <a:pt x="80772" y="52736"/>
                </a:lnTo>
                <a:lnTo>
                  <a:pt x="80772" y="38445"/>
                </a:lnTo>
                <a:lnTo>
                  <a:pt x="80772" y="27001"/>
                </a:lnTo>
                <a:lnTo>
                  <a:pt x="80772" y="18088"/>
                </a:lnTo>
                <a:lnTo>
                  <a:pt x="80772" y="11391"/>
                </a:lnTo>
                <a:lnTo>
                  <a:pt x="80772" y="6592"/>
                </a:lnTo>
                <a:lnTo>
                  <a:pt x="80772" y="3375"/>
                </a:lnTo>
                <a:lnTo>
                  <a:pt x="80772" y="1423"/>
                </a:lnTo>
                <a:lnTo>
                  <a:pt x="80772" y="421"/>
                </a:lnTo>
                <a:lnTo>
                  <a:pt x="80772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98237" y="1306067"/>
            <a:ext cx="77724" cy="0"/>
          </a:xfrm>
          <a:custGeom>
            <a:avLst/>
            <a:gdLst/>
            <a:ahLst/>
            <a:cxnLst/>
            <a:rect l="l" t="t" r="r" b="b"/>
            <a:pathLst>
              <a:path w="7772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75504" y="1751076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36094" y="1210055"/>
            <a:ext cx="118871" cy="118872"/>
          </a:xfrm>
          <a:custGeom>
            <a:avLst/>
            <a:gdLst/>
            <a:ahLst/>
            <a:cxnLst/>
            <a:rect l="l" t="t" r="r" b="b"/>
            <a:pathLst>
              <a:path w="118871" h="118872">
                <a:moveTo>
                  <a:pt x="0" y="59436"/>
                </a:moveTo>
                <a:lnTo>
                  <a:pt x="1751" y="45072"/>
                </a:lnTo>
                <a:lnTo>
                  <a:pt x="6726" y="31969"/>
                </a:lnTo>
                <a:lnTo>
                  <a:pt x="14501" y="20553"/>
                </a:lnTo>
                <a:lnTo>
                  <a:pt x="24654" y="11249"/>
                </a:lnTo>
                <a:lnTo>
                  <a:pt x="36765" y="4483"/>
                </a:lnTo>
                <a:lnTo>
                  <a:pt x="50411" y="681"/>
                </a:lnTo>
                <a:lnTo>
                  <a:pt x="59436" y="0"/>
                </a:lnTo>
                <a:lnTo>
                  <a:pt x="73820" y="1755"/>
                </a:lnTo>
                <a:lnTo>
                  <a:pt x="86930" y="6738"/>
                </a:lnTo>
                <a:lnTo>
                  <a:pt x="98344" y="14522"/>
                </a:lnTo>
                <a:lnTo>
                  <a:pt x="107640" y="24682"/>
                </a:lnTo>
                <a:lnTo>
                  <a:pt x="114396" y="36792"/>
                </a:lnTo>
                <a:lnTo>
                  <a:pt x="118191" y="50426"/>
                </a:lnTo>
                <a:lnTo>
                  <a:pt x="118871" y="59436"/>
                </a:lnTo>
                <a:lnTo>
                  <a:pt x="117120" y="73799"/>
                </a:lnTo>
                <a:lnTo>
                  <a:pt x="112145" y="86902"/>
                </a:lnTo>
                <a:lnTo>
                  <a:pt x="104370" y="98318"/>
                </a:lnTo>
                <a:lnTo>
                  <a:pt x="94217" y="107622"/>
                </a:lnTo>
                <a:lnTo>
                  <a:pt x="82106" y="114388"/>
                </a:lnTo>
                <a:lnTo>
                  <a:pt x="68460" y="118190"/>
                </a:lnTo>
                <a:lnTo>
                  <a:pt x="59436" y="118872"/>
                </a:lnTo>
                <a:lnTo>
                  <a:pt x="45051" y="117116"/>
                </a:lnTo>
                <a:lnTo>
                  <a:pt x="31941" y="112133"/>
                </a:lnTo>
                <a:lnTo>
                  <a:pt x="20527" y="104349"/>
                </a:lnTo>
                <a:lnTo>
                  <a:pt x="11231" y="94189"/>
                </a:lnTo>
                <a:lnTo>
                  <a:pt x="4475" y="82079"/>
                </a:lnTo>
                <a:lnTo>
                  <a:pt x="680" y="68445"/>
                </a:lnTo>
                <a:lnTo>
                  <a:pt x="0" y="59436"/>
                </a:lnTo>
                <a:close/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02563" y="1382267"/>
            <a:ext cx="184404" cy="368808"/>
          </a:xfrm>
          <a:custGeom>
            <a:avLst/>
            <a:gdLst/>
            <a:ahLst/>
            <a:cxnLst/>
            <a:rect l="l" t="t" r="r" b="b"/>
            <a:pathLst>
              <a:path w="184404" h="368808">
                <a:moveTo>
                  <a:pt x="138849" y="368808"/>
                </a:moveTo>
                <a:lnTo>
                  <a:pt x="138849" y="333858"/>
                </a:lnTo>
                <a:lnTo>
                  <a:pt x="138849" y="304842"/>
                </a:lnTo>
                <a:lnTo>
                  <a:pt x="138849" y="281207"/>
                </a:lnTo>
                <a:lnTo>
                  <a:pt x="138849" y="262401"/>
                </a:lnTo>
                <a:lnTo>
                  <a:pt x="138849" y="247873"/>
                </a:lnTo>
                <a:lnTo>
                  <a:pt x="138849" y="237070"/>
                </a:lnTo>
                <a:lnTo>
                  <a:pt x="138849" y="229441"/>
                </a:lnTo>
                <a:lnTo>
                  <a:pt x="138849" y="224433"/>
                </a:lnTo>
                <a:lnTo>
                  <a:pt x="138849" y="221496"/>
                </a:lnTo>
                <a:lnTo>
                  <a:pt x="138849" y="220075"/>
                </a:lnTo>
                <a:lnTo>
                  <a:pt x="138849" y="219583"/>
                </a:lnTo>
                <a:lnTo>
                  <a:pt x="152970" y="216440"/>
                </a:lnTo>
                <a:lnTo>
                  <a:pt x="165119" y="209932"/>
                </a:lnTo>
                <a:lnTo>
                  <a:pt x="174752" y="200505"/>
                </a:lnTo>
                <a:lnTo>
                  <a:pt x="181323" y="188606"/>
                </a:lnTo>
                <a:lnTo>
                  <a:pt x="184289" y="174681"/>
                </a:lnTo>
                <a:lnTo>
                  <a:pt x="184404" y="171196"/>
                </a:lnTo>
                <a:lnTo>
                  <a:pt x="184404" y="136833"/>
                </a:lnTo>
                <a:lnTo>
                  <a:pt x="184404" y="109420"/>
                </a:lnTo>
                <a:lnTo>
                  <a:pt x="184404" y="88173"/>
                </a:lnTo>
                <a:lnTo>
                  <a:pt x="184403" y="72306"/>
                </a:lnTo>
                <a:lnTo>
                  <a:pt x="184404" y="61034"/>
                </a:lnTo>
                <a:lnTo>
                  <a:pt x="184404" y="53570"/>
                </a:lnTo>
                <a:lnTo>
                  <a:pt x="184404" y="49131"/>
                </a:lnTo>
                <a:lnTo>
                  <a:pt x="184404" y="46929"/>
                </a:lnTo>
                <a:lnTo>
                  <a:pt x="184404" y="46101"/>
                </a:lnTo>
                <a:lnTo>
                  <a:pt x="182253" y="31493"/>
                </a:lnTo>
                <a:lnTo>
                  <a:pt x="176192" y="18979"/>
                </a:lnTo>
                <a:lnTo>
                  <a:pt x="166809" y="9162"/>
                </a:lnTo>
                <a:lnTo>
                  <a:pt x="154689" y="2643"/>
                </a:lnTo>
                <a:lnTo>
                  <a:pt x="140421" y="24"/>
                </a:lnTo>
                <a:lnTo>
                  <a:pt x="138849" y="0"/>
                </a:lnTo>
                <a:lnTo>
                  <a:pt x="105700" y="0"/>
                </a:lnTo>
                <a:lnTo>
                  <a:pt x="81512" y="0"/>
                </a:lnTo>
                <a:lnTo>
                  <a:pt x="64873" y="0"/>
                </a:lnTo>
                <a:lnTo>
                  <a:pt x="54371" y="0"/>
                </a:lnTo>
                <a:lnTo>
                  <a:pt x="48593" y="0"/>
                </a:lnTo>
                <a:lnTo>
                  <a:pt x="46128" y="0"/>
                </a:lnTo>
                <a:lnTo>
                  <a:pt x="45554" y="0"/>
                </a:lnTo>
                <a:lnTo>
                  <a:pt x="31923" y="2181"/>
                </a:lnTo>
                <a:lnTo>
                  <a:pt x="19674" y="8326"/>
                </a:lnTo>
                <a:lnTo>
                  <a:pt x="9687" y="17830"/>
                </a:lnTo>
                <a:lnTo>
                  <a:pt x="2844" y="30093"/>
                </a:lnTo>
                <a:lnTo>
                  <a:pt x="26" y="44512"/>
                </a:lnTo>
                <a:lnTo>
                  <a:pt x="0" y="80528"/>
                </a:lnTo>
                <a:lnTo>
                  <a:pt x="0" y="108116"/>
                </a:lnTo>
                <a:lnTo>
                  <a:pt x="0" y="129622"/>
                </a:lnTo>
                <a:lnTo>
                  <a:pt x="0" y="145802"/>
                </a:lnTo>
                <a:lnTo>
                  <a:pt x="0" y="157416"/>
                </a:lnTo>
                <a:lnTo>
                  <a:pt x="0" y="165219"/>
                </a:lnTo>
                <a:lnTo>
                  <a:pt x="0" y="169970"/>
                </a:lnTo>
                <a:lnTo>
                  <a:pt x="0" y="172425"/>
                </a:lnTo>
                <a:lnTo>
                  <a:pt x="0" y="173344"/>
                </a:lnTo>
                <a:lnTo>
                  <a:pt x="0" y="173482"/>
                </a:lnTo>
                <a:lnTo>
                  <a:pt x="2351" y="187269"/>
                </a:lnTo>
                <a:lnTo>
                  <a:pt x="8819" y="199664"/>
                </a:lnTo>
                <a:lnTo>
                  <a:pt x="18522" y="209773"/>
                </a:lnTo>
                <a:lnTo>
                  <a:pt x="30579" y="216702"/>
                </a:lnTo>
                <a:lnTo>
                  <a:pt x="44108" y="219556"/>
                </a:lnTo>
                <a:lnTo>
                  <a:pt x="45554" y="219583"/>
                </a:lnTo>
                <a:lnTo>
                  <a:pt x="45554" y="254532"/>
                </a:lnTo>
                <a:lnTo>
                  <a:pt x="45554" y="283548"/>
                </a:lnTo>
                <a:lnTo>
                  <a:pt x="45554" y="307183"/>
                </a:lnTo>
                <a:lnTo>
                  <a:pt x="45554" y="325989"/>
                </a:lnTo>
                <a:lnTo>
                  <a:pt x="45554" y="340517"/>
                </a:lnTo>
                <a:lnTo>
                  <a:pt x="45554" y="351320"/>
                </a:lnTo>
                <a:lnTo>
                  <a:pt x="45554" y="358949"/>
                </a:lnTo>
                <a:lnTo>
                  <a:pt x="45554" y="363957"/>
                </a:lnTo>
                <a:lnTo>
                  <a:pt x="45554" y="366894"/>
                </a:lnTo>
                <a:lnTo>
                  <a:pt x="45554" y="368315"/>
                </a:lnTo>
                <a:lnTo>
                  <a:pt x="45554" y="368808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06782" y="1271015"/>
            <a:ext cx="115823" cy="115824"/>
          </a:xfrm>
          <a:custGeom>
            <a:avLst/>
            <a:gdLst/>
            <a:ahLst/>
            <a:cxnLst/>
            <a:rect l="l" t="t" r="r" b="b"/>
            <a:pathLst>
              <a:path w="115823" h="115824">
                <a:moveTo>
                  <a:pt x="0" y="57912"/>
                </a:moveTo>
                <a:lnTo>
                  <a:pt x="1796" y="43537"/>
                </a:lnTo>
                <a:lnTo>
                  <a:pt x="6889" y="30485"/>
                </a:lnTo>
                <a:lnTo>
                  <a:pt x="14834" y="19199"/>
                </a:lnTo>
                <a:lnTo>
                  <a:pt x="25186" y="10122"/>
                </a:lnTo>
                <a:lnTo>
                  <a:pt x="37499" y="3698"/>
                </a:lnTo>
                <a:lnTo>
                  <a:pt x="51329" y="369"/>
                </a:lnTo>
                <a:lnTo>
                  <a:pt x="57911" y="0"/>
                </a:lnTo>
                <a:lnTo>
                  <a:pt x="72278" y="1795"/>
                </a:lnTo>
                <a:lnTo>
                  <a:pt x="85327" y="6884"/>
                </a:lnTo>
                <a:lnTo>
                  <a:pt x="96614" y="14825"/>
                </a:lnTo>
                <a:lnTo>
                  <a:pt x="105694" y="25175"/>
                </a:lnTo>
                <a:lnTo>
                  <a:pt x="112122" y="37489"/>
                </a:lnTo>
                <a:lnTo>
                  <a:pt x="115453" y="51325"/>
                </a:lnTo>
                <a:lnTo>
                  <a:pt x="115823" y="57912"/>
                </a:lnTo>
                <a:lnTo>
                  <a:pt x="114027" y="72286"/>
                </a:lnTo>
                <a:lnTo>
                  <a:pt x="108934" y="85338"/>
                </a:lnTo>
                <a:lnTo>
                  <a:pt x="100989" y="96624"/>
                </a:lnTo>
                <a:lnTo>
                  <a:pt x="90637" y="105701"/>
                </a:lnTo>
                <a:lnTo>
                  <a:pt x="78324" y="112125"/>
                </a:lnTo>
                <a:lnTo>
                  <a:pt x="64494" y="115454"/>
                </a:lnTo>
                <a:lnTo>
                  <a:pt x="57911" y="115824"/>
                </a:lnTo>
                <a:lnTo>
                  <a:pt x="43545" y="114028"/>
                </a:lnTo>
                <a:lnTo>
                  <a:pt x="30496" y="108939"/>
                </a:lnTo>
                <a:lnTo>
                  <a:pt x="19209" y="100998"/>
                </a:lnTo>
                <a:lnTo>
                  <a:pt x="10129" y="90648"/>
                </a:lnTo>
                <a:lnTo>
                  <a:pt x="3701" y="78334"/>
                </a:lnTo>
                <a:lnTo>
                  <a:pt x="370" y="64498"/>
                </a:lnTo>
                <a:lnTo>
                  <a:pt x="0" y="57912"/>
                </a:lnTo>
                <a:close/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5404" y="1271015"/>
            <a:ext cx="118872" cy="115824"/>
          </a:xfrm>
          <a:custGeom>
            <a:avLst/>
            <a:gdLst/>
            <a:ahLst/>
            <a:cxnLst/>
            <a:rect l="l" t="t" r="r" b="b"/>
            <a:pathLst>
              <a:path w="118872" h="115824">
                <a:moveTo>
                  <a:pt x="0" y="57912"/>
                </a:moveTo>
                <a:lnTo>
                  <a:pt x="1796" y="43717"/>
                </a:lnTo>
                <a:lnTo>
                  <a:pt x="6893" y="30805"/>
                </a:lnTo>
                <a:lnTo>
                  <a:pt x="14852" y="19603"/>
                </a:lnTo>
                <a:lnTo>
                  <a:pt x="25235" y="10535"/>
                </a:lnTo>
                <a:lnTo>
                  <a:pt x="37604" y="4028"/>
                </a:lnTo>
                <a:lnTo>
                  <a:pt x="51519" y="508"/>
                </a:lnTo>
                <a:lnTo>
                  <a:pt x="59436" y="0"/>
                </a:lnTo>
                <a:lnTo>
                  <a:pt x="73998" y="1749"/>
                </a:lnTo>
                <a:lnTo>
                  <a:pt x="87247" y="6713"/>
                </a:lnTo>
                <a:lnTo>
                  <a:pt x="98746" y="14466"/>
                </a:lnTo>
                <a:lnTo>
                  <a:pt x="108054" y="24581"/>
                </a:lnTo>
                <a:lnTo>
                  <a:pt x="114735" y="36633"/>
                </a:lnTo>
                <a:lnTo>
                  <a:pt x="118349" y="50195"/>
                </a:lnTo>
                <a:lnTo>
                  <a:pt x="118872" y="57912"/>
                </a:lnTo>
                <a:lnTo>
                  <a:pt x="117075" y="72106"/>
                </a:lnTo>
                <a:lnTo>
                  <a:pt x="111978" y="85018"/>
                </a:lnTo>
                <a:lnTo>
                  <a:pt x="104019" y="96220"/>
                </a:lnTo>
                <a:lnTo>
                  <a:pt x="93636" y="105288"/>
                </a:lnTo>
                <a:lnTo>
                  <a:pt x="81267" y="111795"/>
                </a:lnTo>
                <a:lnTo>
                  <a:pt x="67352" y="115315"/>
                </a:lnTo>
                <a:lnTo>
                  <a:pt x="59436" y="115824"/>
                </a:lnTo>
                <a:lnTo>
                  <a:pt x="44873" y="114074"/>
                </a:lnTo>
                <a:lnTo>
                  <a:pt x="31624" y="109110"/>
                </a:lnTo>
                <a:lnTo>
                  <a:pt x="20125" y="101357"/>
                </a:lnTo>
                <a:lnTo>
                  <a:pt x="10817" y="91242"/>
                </a:lnTo>
                <a:lnTo>
                  <a:pt x="4136" y="79190"/>
                </a:lnTo>
                <a:lnTo>
                  <a:pt x="522" y="65628"/>
                </a:lnTo>
                <a:lnTo>
                  <a:pt x="0" y="57912"/>
                </a:lnTo>
                <a:close/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1163" y="1443745"/>
            <a:ext cx="102108" cy="307330"/>
          </a:xfrm>
          <a:custGeom>
            <a:avLst/>
            <a:gdLst/>
            <a:ahLst/>
            <a:cxnLst/>
            <a:rect l="l" t="t" r="r" b="b"/>
            <a:pathLst>
              <a:path w="102108" h="307330">
                <a:moveTo>
                  <a:pt x="56489" y="307330"/>
                </a:moveTo>
                <a:lnTo>
                  <a:pt x="56489" y="273034"/>
                </a:lnTo>
                <a:lnTo>
                  <a:pt x="56489" y="245804"/>
                </a:lnTo>
                <a:lnTo>
                  <a:pt x="56489" y="224823"/>
                </a:lnTo>
                <a:lnTo>
                  <a:pt x="56489" y="209278"/>
                </a:lnTo>
                <a:lnTo>
                  <a:pt x="56489" y="198354"/>
                </a:lnTo>
                <a:lnTo>
                  <a:pt x="56489" y="191235"/>
                </a:lnTo>
                <a:lnTo>
                  <a:pt x="56489" y="187106"/>
                </a:lnTo>
                <a:lnTo>
                  <a:pt x="56489" y="185154"/>
                </a:lnTo>
                <a:lnTo>
                  <a:pt x="56489" y="184521"/>
                </a:lnTo>
                <a:lnTo>
                  <a:pt x="70952" y="182342"/>
                </a:lnTo>
                <a:lnTo>
                  <a:pt x="83331" y="176206"/>
                </a:lnTo>
                <a:lnTo>
                  <a:pt x="93038" y="166713"/>
                </a:lnTo>
                <a:lnTo>
                  <a:pt x="99484" y="154464"/>
                </a:lnTo>
                <a:lnTo>
                  <a:pt x="102082" y="140061"/>
                </a:lnTo>
                <a:lnTo>
                  <a:pt x="102108" y="105327"/>
                </a:lnTo>
                <a:lnTo>
                  <a:pt x="102108" y="81284"/>
                </a:lnTo>
                <a:lnTo>
                  <a:pt x="102108" y="64846"/>
                </a:lnTo>
                <a:lnTo>
                  <a:pt x="102108" y="54566"/>
                </a:lnTo>
                <a:lnTo>
                  <a:pt x="102108" y="48999"/>
                </a:lnTo>
                <a:lnTo>
                  <a:pt x="102107" y="46700"/>
                </a:lnTo>
                <a:lnTo>
                  <a:pt x="100146" y="32068"/>
                </a:lnTo>
                <a:lnTo>
                  <a:pt x="94600" y="19597"/>
                </a:lnTo>
                <a:lnTo>
                  <a:pt x="85982" y="9578"/>
                </a:lnTo>
                <a:lnTo>
                  <a:pt x="74800" y="2788"/>
                </a:lnTo>
                <a:lnTo>
                  <a:pt x="61567" y="0"/>
                </a:lnTo>
                <a:lnTo>
                  <a:pt x="56489" y="117"/>
                </a:lnTo>
                <a:lnTo>
                  <a:pt x="26313" y="117"/>
                </a:lnTo>
                <a:lnTo>
                  <a:pt x="9416" y="117"/>
                </a:lnTo>
                <a:lnTo>
                  <a:pt x="1948" y="117"/>
                </a:lnTo>
                <a:lnTo>
                  <a:pt x="0" y="117"/>
                </a:lnTo>
              </a:path>
            </a:pathLst>
          </a:custGeom>
          <a:ln w="12191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4735" y="1443745"/>
            <a:ext cx="102108" cy="307330"/>
          </a:xfrm>
          <a:custGeom>
            <a:avLst/>
            <a:gdLst/>
            <a:ahLst/>
            <a:cxnLst/>
            <a:rect l="l" t="t" r="r" b="b"/>
            <a:pathLst>
              <a:path w="102108" h="307330">
                <a:moveTo>
                  <a:pt x="45618" y="307330"/>
                </a:moveTo>
                <a:lnTo>
                  <a:pt x="45618" y="273034"/>
                </a:lnTo>
                <a:lnTo>
                  <a:pt x="45618" y="245804"/>
                </a:lnTo>
                <a:lnTo>
                  <a:pt x="45618" y="224823"/>
                </a:lnTo>
                <a:lnTo>
                  <a:pt x="45618" y="209278"/>
                </a:lnTo>
                <a:lnTo>
                  <a:pt x="45618" y="198354"/>
                </a:lnTo>
                <a:lnTo>
                  <a:pt x="45618" y="191235"/>
                </a:lnTo>
                <a:lnTo>
                  <a:pt x="45618" y="187106"/>
                </a:lnTo>
                <a:lnTo>
                  <a:pt x="45618" y="185154"/>
                </a:lnTo>
                <a:lnTo>
                  <a:pt x="45618" y="184521"/>
                </a:lnTo>
                <a:lnTo>
                  <a:pt x="31980" y="182342"/>
                </a:lnTo>
                <a:lnTo>
                  <a:pt x="19720" y="176206"/>
                </a:lnTo>
                <a:lnTo>
                  <a:pt x="9720" y="166713"/>
                </a:lnTo>
                <a:lnTo>
                  <a:pt x="2862" y="154464"/>
                </a:lnTo>
                <a:lnTo>
                  <a:pt x="28" y="140061"/>
                </a:lnTo>
                <a:lnTo>
                  <a:pt x="0" y="138420"/>
                </a:lnTo>
                <a:lnTo>
                  <a:pt x="0" y="105327"/>
                </a:lnTo>
                <a:lnTo>
                  <a:pt x="0" y="81284"/>
                </a:lnTo>
                <a:lnTo>
                  <a:pt x="0" y="64846"/>
                </a:lnTo>
                <a:lnTo>
                  <a:pt x="0" y="54566"/>
                </a:lnTo>
                <a:lnTo>
                  <a:pt x="0" y="48999"/>
                </a:lnTo>
                <a:lnTo>
                  <a:pt x="0" y="46700"/>
                </a:lnTo>
                <a:lnTo>
                  <a:pt x="2146" y="32068"/>
                </a:lnTo>
                <a:lnTo>
                  <a:pt x="8076" y="19597"/>
                </a:lnTo>
                <a:lnTo>
                  <a:pt x="17025" y="9578"/>
                </a:lnTo>
                <a:lnTo>
                  <a:pt x="28226" y="2788"/>
                </a:lnTo>
                <a:lnTo>
                  <a:pt x="40916" y="0"/>
                </a:lnTo>
                <a:lnTo>
                  <a:pt x="45618" y="117"/>
                </a:lnTo>
                <a:lnTo>
                  <a:pt x="75794" y="117"/>
                </a:lnTo>
                <a:lnTo>
                  <a:pt x="92691" y="117"/>
                </a:lnTo>
                <a:lnTo>
                  <a:pt x="100159" y="117"/>
                </a:lnTo>
                <a:lnTo>
                  <a:pt x="102108" y="117"/>
                </a:lnTo>
              </a:path>
            </a:pathLst>
          </a:custGeom>
          <a:ln w="12191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32887" y="1210055"/>
            <a:ext cx="112776" cy="467868"/>
          </a:xfrm>
          <a:custGeom>
            <a:avLst/>
            <a:gdLst/>
            <a:ahLst/>
            <a:cxnLst/>
            <a:rect l="l" t="t" r="r" b="b"/>
            <a:pathLst>
              <a:path w="112776" h="467868">
                <a:moveTo>
                  <a:pt x="0" y="0"/>
                </a:moveTo>
                <a:lnTo>
                  <a:pt x="0" y="27858"/>
                </a:lnTo>
                <a:lnTo>
                  <a:pt x="0" y="39760"/>
                </a:lnTo>
                <a:lnTo>
                  <a:pt x="0" y="42545"/>
                </a:lnTo>
                <a:lnTo>
                  <a:pt x="14097" y="56769"/>
                </a:lnTo>
                <a:lnTo>
                  <a:pt x="14097" y="109334"/>
                </a:lnTo>
                <a:lnTo>
                  <a:pt x="14097" y="156647"/>
                </a:lnTo>
                <a:lnTo>
                  <a:pt x="14097" y="198984"/>
                </a:lnTo>
                <a:lnTo>
                  <a:pt x="14097" y="236623"/>
                </a:lnTo>
                <a:lnTo>
                  <a:pt x="14097" y="269839"/>
                </a:lnTo>
                <a:lnTo>
                  <a:pt x="14097" y="298908"/>
                </a:lnTo>
                <a:lnTo>
                  <a:pt x="14097" y="324108"/>
                </a:lnTo>
                <a:lnTo>
                  <a:pt x="14097" y="345715"/>
                </a:lnTo>
                <a:lnTo>
                  <a:pt x="14097" y="364004"/>
                </a:lnTo>
                <a:lnTo>
                  <a:pt x="14097" y="379253"/>
                </a:lnTo>
                <a:lnTo>
                  <a:pt x="14097" y="391738"/>
                </a:lnTo>
                <a:lnTo>
                  <a:pt x="14097" y="401735"/>
                </a:lnTo>
                <a:lnTo>
                  <a:pt x="14097" y="409521"/>
                </a:lnTo>
                <a:lnTo>
                  <a:pt x="14097" y="415372"/>
                </a:lnTo>
                <a:lnTo>
                  <a:pt x="14097" y="419564"/>
                </a:lnTo>
                <a:lnTo>
                  <a:pt x="14097" y="422374"/>
                </a:lnTo>
                <a:lnTo>
                  <a:pt x="14097" y="424079"/>
                </a:lnTo>
                <a:lnTo>
                  <a:pt x="14097" y="424954"/>
                </a:lnTo>
                <a:lnTo>
                  <a:pt x="14097" y="425323"/>
                </a:lnTo>
                <a:lnTo>
                  <a:pt x="16369" y="440010"/>
                </a:lnTo>
                <a:lnTo>
                  <a:pt x="22781" y="452204"/>
                </a:lnTo>
                <a:lnTo>
                  <a:pt x="32726" y="461290"/>
                </a:lnTo>
                <a:lnTo>
                  <a:pt x="45596" y="466655"/>
                </a:lnTo>
                <a:lnTo>
                  <a:pt x="56388" y="467868"/>
                </a:lnTo>
                <a:lnTo>
                  <a:pt x="70995" y="465579"/>
                </a:lnTo>
                <a:lnTo>
                  <a:pt x="83117" y="459124"/>
                </a:lnTo>
                <a:lnTo>
                  <a:pt x="92146" y="449117"/>
                </a:lnTo>
                <a:lnTo>
                  <a:pt x="97474" y="436172"/>
                </a:lnTo>
                <a:lnTo>
                  <a:pt x="98679" y="425323"/>
                </a:lnTo>
                <a:lnTo>
                  <a:pt x="98679" y="372757"/>
                </a:lnTo>
                <a:lnTo>
                  <a:pt x="98679" y="325444"/>
                </a:lnTo>
                <a:lnTo>
                  <a:pt x="98679" y="283107"/>
                </a:lnTo>
                <a:lnTo>
                  <a:pt x="98679" y="245468"/>
                </a:lnTo>
                <a:lnTo>
                  <a:pt x="98679" y="212252"/>
                </a:lnTo>
                <a:lnTo>
                  <a:pt x="98679" y="183183"/>
                </a:lnTo>
                <a:lnTo>
                  <a:pt x="98679" y="157983"/>
                </a:lnTo>
                <a:lnTo>
                  <a:pt x="98679" y="136376"/>
                </a:lnTo>
                <a:lnTo>
                  <a:pt x="98679" y="118087"/>
                </a:lnTo>
                <a:lnTo>
                  <a:pt x="98679" y="102838"/>
                </a:lnTo>
                <a:lnTo>
                  <a:pt x="98679" y="90353"/>
                </a:lnTo>
                <a:lnTo>
                  <a:pt x="98679" y="80356"/>
                </a:lnTo>
                <a:lnTo>
                  <a:pt x="98679" y="72570"/>
                </a:lnTo>
                <a:lnTo>
                  <a:pt x="98679" y="66719"/>
                </a:lnTo>
                <a:lnTo>
                  <a:pt x="98679" y="62527"/>
                </a:lnTo>
                <a:lnTo>
                  <a:pt x="98679" y="59717"/>
                </a:lnTo>
                <a:lnTo>
                  <a:pt x="98679" y="58012"/>
                </a:lnTo>
                <a:lnTo>
                  <a:pt x="98679" y="57137"/>
                </a:lnTo>
                <a:lnTo>
                  <a:pt x="98679" y="56769"/>
                </a:lnTo>
                <a:lnTo>
                  <a:pt x="112776" y="42545"/>
                </a:lnTo>
                <a:lnTo>
                  <a:pt x="112776" y="14686"/>
                </a:lnTo>
                <a:lnTo>
                  <a:pt x="112776" y="2784"/>
                </a:lnTo>
                <a:lnTo>
                  <a:pt x="112776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76500" y="1423415"/>
            <a:ext cx="70104" cy="0"/>
          </a:xfrm>
          <a:custGeom>
            <a:avLst/>
            <a:gdLst/>
            <a:ahLst/>
            <a:cxnLst/>
            <a:rect l="l" t="t" r="r" b="b"/>
            <a:pathLst>
              <a:path w="70104">
                <a:moveTo>
                  <a:pt x="7010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17294" y="1210055"/>
            <a:ext cx="112775" cy="467868"/>
          </a:xfrm>
          <a:custGeom>
            <a:avLst/>
            <a:gdLst/>
            <a:ahLst/>
            <a:cxnLst/>
            <a:rect l="l" t="t" r="r" b="b"/>
            <a:pathLst>
              <a:path w="112775" h="467868">
                <a:moveTo>
                  <a:pt x="0" y="0"/>
                </a:moveTo>
                <a:lnTo>
                  <a:pt x="0" y="27858"/>
                </a:lnTo>
                <a:lnTo>
                  <a:pt x="0" y="39760"/>
                </a:lnTo>
                <a:lnTo>
                  <a:pt x="0" y="42545"/>
                </a:lnTo>
                <a:lnTo>
                  <a:pt x="14096" y="56769"/>
                </a:lnTo>
                <a:lnTo>
                  <a:pt x="14096" y="109334"/>
                </a:lnTo>
                <a:lnTo>
                  <a:pt x="14097" y="156647"/>
                </a:lnTo>
                <a:lnTo>
                  <a:pt x="14096" y="198984"/>
                </a:lnTo>
                <a:lnTo>
                  <a:pt x="14097" y="236623"/>
                </a:lnTo>
                <a:lnTo>
                  <a:pt x="14096" y="269839"/>
                </a:lnTo>
                <a:lnTo>
                  <a:pt x="14096" y="298908"/>
                </a:lnTo>
                <a:lnTo>
                  <a:pt x="14096" y="324108"/>
                </a:lnTo>
                <a:lnTo>
                  <a:pt x="14097" y="345715"/>
                </a:lnTo>
                <a:lnTo>
                  <a:pt x="14097" y="364004"/>
                </a:lnTo>
                <a:lnTo>
                  <a:pt x="14096" y="379253"/>
                </a:lnTo>
                <a:lnTo>
                  <a:pt x="14096" y="391738"/>
                </a:lnTo>
                <a:lnTo>
                  <a:pt x="14097" y="401735"/>
                </a:lnTo>
                <a:lnTo>
                  <a:pt x="14096" y="409521"/>
                </a:lnTo>
                <a:lnTo>
                  <a:pt x="14096" y="415372"/>
                </a:lnTo>
                <a:lnTo>
                  <a:pt x="14096" y="419564"/>
                </a:lnTo>
                <a:lnTo>
                  <a:pt x="14096" y="422374"/>
                </a:lnTo>
                <a:lnTo>
                  <a:pt x="14097" y="424079"/>
                </a:lnTo>
                <a:lnTo>
                  <a:pt x="14096" y="424954"/>
                </a:lnTo>
                <a:lnTo>
                  <a:pt x="14096" y="425323"/>
                </a:lnTo>
                <a:lnTo>
                  <a:pt x="16369" y="440010"/>
                </a:lnTo>
                <a:lnTo>
                  <a:pt x="22781" y="452204"/>
                </a:lnTo>
                <a:lnTo>
                  <a:pt x="32726" y="461290"/>
                </a:lnTo>
                <a:lnTo>
                  <a:pt x="45596" y="466655"/>
                </a:lnTo>
                <a:lnTo>
                  <a:pt x="56387" y="467868"/>
                </a:lnTo>
                <a:lnTo>
                  <a:pt x="70995" y="465579"/>
                </a:lnTo>
                <a:lnTo>
                  <a:pt x="83117" y="459124"/>
                </a:lnTo>
                <a:lnTo>
                  <a:pt x="92146" y="449117"/>
                </a:lnTo>
                <a:lnTo>
                  <a:pt x="97474" y="436172"/>
                </a:lnTo>
                <a:lnTo>
                  <a:pt x="98678" y="425323"/>
                </a:lnTo>
                <a:lnTo>
                  <a:pt x="98678" y="372757"/>
                </a:lnTo>
                <a:lnTo>
                  <a:pt x="98679" y="325444"/>
                </a:lnTo>
                <a:lnTo>
                  <a:pt x="98678" y="283107"/>
                </a:lnTo>
                <a:lnTo>
                  <a:pt x="98679" y="245468"/>
                </a:lnTo>
                <a:lnTo>
                  <a:pt x="98678" y="212252"/>
                </a:lnTo>
                <a:lnTo>
                  <a:pt x="98678" y="183183"/>
                </a:lnTo>
                <a:lnTo>
                  <a:pt x="98679" y="157983"/>
                </a:lnTo>
                <a:lnTo>
                  <a:pt x="98679" y="136376"/>
                </a:lnTo>
                <a:lnTo>
                  <a:pt x="98679" y="118087"/>
                </a:lnTo>
                <a:lnTo>
                  <a:pt x="98678" y="102838"/>
                </a:lnTo>
                <a:lnTo>
                  <a:pt x="98678" y="90353"/>
                </a:lnTo>
                <a:lnTo>
                  <a:pt x="98678" y="80356"/>
                </a:lnTo>
                <a:lnTo>
                  <a:pt x="98678" y="72570"/>
                </a:lnTo>
                <a:lnTo>
                  <a:pt x="98678" y="66719"/>
                </a:lnTo>
                <a:lnTo>
                  <a:pt x="98679" y="62527"/>
                </a:lnTo>
                <a:lnTo>
                  <a:pt x="98678" y="59717"/>
                </a:lnTo>
                <a:lnTo>
                  <a:pt x="98679" y="58012"/>
                </a:lnTo>
                <a:lnTo>
                  <a:pt x="98678" y="57137"/>
                </a:lnTo>
                <a:lnTo>
                  <a:pt x="98678" y="56769"/>
                </a:lnTo>
                <a:lnTo>
                  <a:pt x="112775" y="42545"/>
                </a:lnTo>
                <a:lnTo>
                  <a:pt x="112775" y="14686"/>
                </a:lnTo>
                <a:lnTo>
                  <a:pt x="112775" y="2784"/>
                </a:lnTo>
                <a:lnTo>
                  <a:pt x="112775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31949" y="1423415"/>
            <a:ext cx="99059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905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3222" y="1210055"/>
            <a:ext cx="112775" cy="467868"/>
          </a:xfrm>
          <a:custGeom>
            <a:avLst/>
            <a:gdLst/>
            <a:ahLst/>
            <a:cxnLst/>
            <a:rect l="l" t="t" r="r" b="b"/>
            <a:pathLst>
              <a:path w="112775" h="467868">
                <a:moveTo>
                  <a:pt x="0" y="0"/>
                </a:moveTo>
                <a:lnTo>
                  <a:pt x="0" y="27858"/>
                </a:lnTo>
                <a:lnTo>
                  <a:pt x="0" y="39760"/>
                </a:lnTo>
                <a:lnTo>
                  <a:pt x="0" y="42545"/>
                </a:lnTo>
                <a:lnTo>
                  <a:pt x="14097" y="56769"/>
                </a:lnTo>
                <a:lnTo>
                  <a:pt x="14097" y="109334"/>
                </a:lnTo>
                <a:lnTo>
                  <a:pt x="14097" y="156647"/>
                </a:lnTo>
                <a:lnTo>
                  <a:pt x="14096" y="198984"/>
                </a:lnTo>
                <a:lnTo>
                  <a:pt x="14097" y="236623"/>
                </a:lnTo>
                <a:lnTo>
                  <a:pt x="14096" y="269839"/>
                </a:lnTo>
                <a:lnTo>
                  <a:pt x="14096" y="298908"/>
                </a:lnTo>
                <a:lnTo>
                  <a:pt x="14097" y="324108"/>
                </a:lnTo>
                <a:lnTo>
                  <a:pt x="14097" y="345715"/>
                </a:lnTo>
                <a:lnTo>
                  <a:pt x="14097" y="364004"/>
                </a:lnTo>
                <a:lnTo>
                  <a:pt x="14096" y="379253"/>
                </a:lnTo>
                <a:lnTo>
                  <a:pt x="14097" y="391738"/>
                </a:lnTo>
                <a:lnTo>
                  <a:pt x="14097" y="401735"/>
                </a:lnTo>
                <a:lnTo>
                  <a:pt x="14097" y="409521"/>
                </a:lnTo>
                <a:lnTo>
                  <a:pt x="14096" y="415372"/>
                </a:lnTo>
                <a:lnTo>
                  <a:pt x="14097" y="419564"/>
                </a:lnTo>
                <a:lnTo>
                  <a:pt x="14096" y="422374"/>
                </a:lnTo>
                <a:lnTo>
                  <a:pt x="14097" y="424079"/>
                </a:lnTo>
                <a:lnTo>
                  <a:pt x="14096" y="424954"/>
                </a:lnTo>
                <a:lnTo>
                  <a:pt x="14097" y="425323"/>
                </a:lnTo>
                <a:lnTo>
                  <a:pt x="16369" y="440010"/>
                </a:lnTo>
                <a:lnTo>
                  <a:pt x="22781" y="452204"/>
                </a:lnTo>
                <a:lnTo>
                  <a:pt x="32726" y="461290"/>
                </a:lnTo>
                <a:lnTo>
                  <a:pt x="45596" y="466655"/>
                </a:lnTo>
                <a:lnTo>
                  <a:pt x="56387" y="467868"/>
                </a:lnTo>
                <a:lnTo>
                  <a:pt x="70995" y="465579"/>
                </a:lnTo>
                <a:lnTo>
                  <a:pt x="83117" y="459124"/>
                </a:lnTo>
                <a:lnTo>
                  <a:pt x="92146" y="449117"/>
                </a:lnTo>
                <a:lnTo>
                  <a:pt x="97474" y="436172"/>
                </a:lnTo>
                <a:lnTo>
                  <a:pt x="98679" y="425323"/>
                </a:lnTo>
                <a:lnTo>
                  <a:pt x="98679" y="372757"/>
                </a:lnTo>
                <a:lnTo>
                  <a:pt x="98679" y="325444"/>
                </a:lnTo>
                <a:lnTo>
                  <a:pt x="98679" y="283107"/>
                </a:lnTo>
                <a:lnTo>
                  <a:pt x="98679" y="245468"/>
                </a:lnTo>
                <a:lnTo>
                  <a:pt x="98679" y="212252"/>
                </a:lnTo>
                <a:lnTo>
                  <a:pt x="98678" y="183183"/>
                </a:lnTo>
                <a:lnTo>
                  <a:pt x="98679" y="157983"/>
                </a:lnTo>
                <a:lnTo>
                  <a:pt x="98679" y="136376"/>
                </a:lnTo>
                <a:lnTo>
                  <a:pt x="98679" y="118087"/>
                </a:lnTo>
                <a:lnTo>
                  <a:pt x="98678" y="102838"/>
                </a:lnTo>
                <a:lnTo>
                  <a:pt x="98679" y="90353"/>
                </a:lnTo>
                <a:lnTo>
                  <a:pt x="98679" y="80356"/>
                </a:lnTo>
                <a:lnTo>
                  <a:pt x="98679" y="72570"/>
                </a:lnTo>
                <a:lnTo>
                  <a:pt x="98678" y="66719"/>
                </a:lnTo>
                <a:lnTo>
                  <a:pt x="98679" y="62527"/>
                </a:lnTo>
                <a:lnTo>
                  <a:pt x="98678" y="59717"/>
                </a:lnTo>
                <a:lnTo>
                  <a:pt x="98679" y="58012"/>
                </a:lnTo>
                <a:lnTo>
                  <a:pt x="98679" y="57137"/>
                </a:lnTo>
                <a:lnTo>
                  <a:pt x="98679" y="56769"/>
                </a:lnTo>
                <a:lnTo>
                  <a:pt x="112775" y="42545"/>
                </a:lnTo>
                <a:lnTo>
                  <a:pt x="112775" y="14686"/>
                </a:lnTo>
                <a:lnTo>
                  <a:pt x="112775" y="2784"/>
                </a:lnTo>
                <a:lnTo>
                  <a:pt x="112775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16352" y="1423415"/>
            <a:ext cx="100584" cy="0"/>
          </a:xfrm>
          <a:custGeom>
            <a:avLst/>
            <a:gdLst/>
            <a:ahLst/>
            <a:cxnLst/>
            <a:rect l="l" t="t" r="r" b="b"/>
            <a:pathLst>
              <a:path w="100584">
                <a:moveTo>
                  <a:pt x="10058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02282" y="1423415"/>
            <a:ext cx="70103" cy="0"/>
          </a:xfrm>
          <a:custGeom>
            <a:avLst/>
            <a:gdLst/>
            <a:ahLst/>
            <a:cxnLst/>
            <a:rect l="l" t="t" r="r" b="b"/>
            <a:pathLst>
              <a:path w="70103">
                <a:moveTo>
                  <a:pt x="70103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72384" y="1353314"/>
            <a:ext cx="0" cy="397763"/>
          </a:xfrm>
          <a:custGeom>
            <a:avLst/>
            <a:gdLst/>
            <a:ahLst/>
            <a:cxnLst/>
            <a:rect l="l" t="t" r="r" b="b"/>
            <a:pathLst>
              <a:path h="397763">
                <a:moveTo>
                  <a:pt x="0" y="397763"/>
                </a:moveTo>
                <a:lnTo>
                  <a:pt x="0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76500" y="1353314"/>
            <a:ext cx="0" cy="397763"/>
          </a:xfrm>
          <a:custGeom>
            <a:avLst/>
            <a:gdLst/>
            <a:ahLst/>
            <a:cxnLst/>
            <a:rect l="l" t="t" r="r" b="b"/>
            <a:pathLst>
              <a:path h="397763">
                <a:moveTo>
                  <a:pt x="0" y="0"/>
                </a:moveTo>
                <a:lnTo>
                  <a:pt x="0" y="397763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33829" y="1751076"/>
            <a:ext cx="681228" cy="0"/>
          </a:xfrm>
          <a:custGeom>
            <a:avLst/>
            <a:gdLst/>
            <a:ahLst/>
            <a:cxnLst/>
            <a:rect l="l" t="t" r="r" b="b"/>
            <a:pathLst>
              <a:path w="681228">
                <a:moveTo>
                  <a:pt x="0" y="0"/>
                </a:moveTo>
                <a:lnTo>
                  <a:pt x="681228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46606" y="1266444"/>
            <a:ext cx="42671" cy="0"/>
          </a:xfrm>
          <a:custGeom>
            <a:avLst/>
            <a:gdLst/>
            <a:ahLst/>
            <a:cxnLst/>
            <a:rect l="l" t="t" r="r" b="b"/>
            <a:pathLst>
              <a:path w="42671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31008" y="1266444"/>
            <a:ext cx="42672" cy="0"/>
          </a:xfrm>
          <a:custGeom>
            <a:avLst/>
            <a:gdLst/>
            <a:ahLst/>
            <a:cxnLst/>
            <a:rect l="l" t="t" r="r" b="b"/>
            <a:pathLst>
              <a:path w="42672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6938" y="1266444"/>
            <a:ext cx="42671" cy="0"/>
          </a:xfrm>
          <a:custGeom>
            <a:avLst/>
            <a:gdLst/>
            <a:ahLst/>
            <a:cxnLst/>
            <a:rect l="l" t="t" r="r" b="b"/>
            <a:pathLst>
              <a:path w="42671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46606" y="1595627"/>
            <a:ext cx="79247" cy="0"/>
          </a:xfrm>
          <a:custGeom>
            <a:avLst/>
            <a:gdLst/>
            <a:ahLst/>
            <a:cxnLst/>
            <a:rect l="l" t="t" r="r" b="b"/>
            <a:pathLst>
              <a:path w="79247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729485" y="1595627"/>
            <a:ext cx="80772" cy="0"/>
          </a:xfrm>
          <a:custGeom>
            <a:avLst/>
            <a:gdLst/>
            <a:ahLst/>
            <a:cxnLst/>
            <a:rect l="l" t="t" r="r" b="b"/>
            <a:pathLst>
              <a:path w="80772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18462" y="1595627"/>
            <a:ext cx="79247" cy="0"/>
          </a:xfrm>
          <a:custGeom>
            <a:avLst/>
            <a:gdLst/>
            <a:ahLst/>
            <a:cxnLst/>
            <a:rect l="l" t="t" r="r" b="b"/>
            <a:pathLst>
              <a:path w="79247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12192">
            <a:solidFill>
              <a:srgbClr val="4648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517124" y="1141476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43672" y="1141476"/>
            <a:ext cx="609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187438" y="172211"/>
            <a:ext cx="7605757" cy="671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890">
              <a:lnSpc>
                <a:spcPts val="2350"/>
              </a:lnSpc>
              <a:spcBef>
                <a:spcPts val="115"/>
              </a:spcBef>
            </a:pPr>
            <a:r>
              <a:rPr sz="2800" b="1" spc="0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spc="-13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4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0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800" b="1" spc="-14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800" b="1" spc="0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щий</a:t>
            </a:r>
            <a:r>
              <a:rPr sz="2800" b="1" spc="14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9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1" spc="-25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4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1" spc="0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</a:t>
            </a:r>
            <a:r>
              <a:rPr sz="2800" b="1" spc="-26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0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4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800" b="1" spc="0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</a:t>
            </a:r>
            <a:r>
              <a:rPr sz="2800" b="1" spc="-34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0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b="1" spc="0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</a:t>
            </a:r>
            <a:r>
              <a:rPr lang="ru-RU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и </a:t>
            </a: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лаборатории можно исходя из количества </a:t>
            </a:r>
            <a:r>
              <a:rPr lang="ru-RU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marL="12700" marR="8890">
              <a:lnSpc>
                <a:spcPts val="2350"/>
              </a:lnSpc>
              <a:spcBef>
                <a:spcPts val="115"/>
              </a:spcBef>
            </a:pPr>
            <a:endParaRPr sz="2800" b="1" dirty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70982" y="203913"/>
            <a:ext cx="5127163" cy="64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5"/>
              </a:spcBef>
            </a:pPr>
            <a:endParaRPr sz="2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032751" y="1916645"/>
            <a:ext cx="1967368" cy="339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50"/>
              </a:lnSpc>
              <a:spcBef>
                <a:spcPts val="65"/>
              </a:spcBef>
            </a:pPr>
            <a:r>
              <a:rPr sz="1650" spc="0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К</a:t>
            </a:r>
            <a:r>
              <a:rPr sz="1650" spc="-4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</a:t>
            </a:r>
            <a:r>
              <a:rPr sz="1650" spc="0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личе</a:t>
            </a:r>
            <a:r>
              <a:rPr sz="1650" spc="-4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с</a:t>
            </a:r>
            <a:r>
              <a:rPr sz="1650" spc="0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</a:t>
            </a:r>
            <a:r>
              <a:rPr sz="1650" spc="4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в</a:t>
            </a:r>
            <a:r>
              <a:rPr sz="1650" spc="0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</a:t>
            </a:r>
            <a:r>
              <a:rPr sz="1650" spc="-25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1650" spc="0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мед</a:t>
            </a:r>
            <a:r>
              <a:rPr sz="1650" spc="-4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сес</a:t>
            </a:r>
            <a:r>
              <a:rPr sz="1650" spc="0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тер</a:t>
            </a:r>
            <a:r>
              <a:rPr sz="1050" b="1" spc="4" baseline="27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1</a:t>
            </a:r>
            <a:r>
              <a:rPr sz="1650" b="1" spc="0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,</a:t>
            </a:r>
            <a:endParaRPr sz="1100">
              <a:latin typeface="Arial Black" panose="020B0A04020102020204"/>
              <a:cs typeface="Arial Black" panose="020B0A04020102020204"/>
            </a:endParaRPr>
          </a:p>
          <a:p>
            <a:pPr marL="12700" marR="21590">
              <a:lnSpc>
                <a:spcPts val="1250"/>
              </a:lnSpc>
            </a:pP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человек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5261" y="2004745"/>
            <a:ext cx="971803" cy="501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К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личе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с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</a:t>
            </a:r>
            <a:r>
              <a:rPr sz="165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в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</a:t>
            </a:r>
            <a:endParaRPr sz="1100">
              <a:latin typeface="Arial Black" panose="020B0A04020102020204"/>
              <a:cs typeface="Arial Black" panose="020B0A04020102020204"/>
            </a:endParaRPr>
          </a:p>
          <a:p>
            <a:pPr marL="12700" marR="20955">
              <a:lnSpc>
                <a:spcPts val="1325"/>
              </a:lnSpc>
              <a:spcBef>
                <a:spcPts val="0"/>
              </a:spcBef>
            </a:pPr>
            <a:r>
              <a:rPr sz="165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н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асе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ления,</a:t>
            </a:r>
            <a:endParaRPr sz="1100">
              <a:latin typeface="Arial Black" panose="020B0A04020102020204"/>
              <a:cs typeface="Arial Black" panose="020B0A04020102020204"/>
            </a:endParaRPr>
          </a:p>
          <a:p>
            <a:pPr marL="12700" marR="20955">
              <a:lnSpc>
                <a:spcPts val="1250"/>
              </a:lnSpc>
            </a:pP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человек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421383" y="1922444"/>
            <a:ext cx="2262699" cy="501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sz="165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Н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еобхо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дим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а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я</a:t>
            </a:r>
            <a:r>
              <a:rPr sz="1650" spc="-9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ми</a:t>
            </a:r>
            <a:r>
              <a:rPr sz="165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н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имальная</a:t>
            </a:r>
            <a:endParaRPr sz="1100">
              <a:latin typeface="Arial Black" panose="020B0A04020102020204"/>
              <a:cs typeface="Arial Black" panose="020B0A04020102020204"/>
            </a:endParaRPr>
          </a:p>
          <a:p>
            <a:pPr marL="12700" marR="20955">
              <a:lnSpc>
                <a:spcPts val="1325"/>
              </a:lnSpc>
              <a:spcBef>
                <a:spcPts val="0"/>
              </a:spcBef>
            </a:pP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мощ</a:t>
            </a:r>
            <a:r>
              <a:rPr sz="165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н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ос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ть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ла</a:t>
            </a:r>
            <a:r>
              <a:rPr sz="1650" spc="-9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б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ора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то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р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ии,</a:t>
            </a:r>
            <a:endParaRPr sz="1100">
              <a:latin typeface="Arial Black" panose="020B0A04020102020204"/>
              <a:cs typeface="Arial Black" panose="020B0A04020102020204"/>
            </a:endParaRPr>
          </a:p>
          <a:p>
            <a:pPr marL="12700" marR="20955">
              <a:lnSpc>
                <a:spcPts val="1250"/>
              </a:lnSpc>
            </a:pPr>
            <a:r>
              <a:rPr sz="1100" spc="-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ол</a:t>
            </a:r>
            <a:r>
              <a:rPr sz="1100" spc="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во</a:t>
            </a:r>
            <a:r>
              <a:rPr sz="1100" spc="-1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100" spc="-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ст</a:t>
            </a:r>
            <a:r>
              <a:rPr sz="1100" spc="-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100" spc="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в/д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ень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64329" y="1922444"/>
            <a:ext cx="2338972" cy="539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sz="165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Н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еобхо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дим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а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я</a:t>
            </a:r>
            <a:r>
              <a:rPr sz="1650" spc="-9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мак</a:t>
            </a:r>
            <a:r>
              <a:rPr sz="1650" spc="-9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с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имальная</a:t>
            </a:r>
            <a:endParaRPr sz="1100">
              <a:latin typeface="Arial Black" panose="020B0A04020102020204"/>
              <a:cs typeface="Arial Black" panose="020B0A04020102020204"/>
            </a:endParaRPr>
          </a:p>
          <a:p>
            <a:pPr marL="12700" marR="20955">
              <a:lnSpc>
                <a:spcPts val="1325"/>
              </a:lnSpc>
              <a:spcBef>
                <a:spcPts val="0"/>
              </a:spcBef>
            </a:pP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мощ</a:t>
            </a:r>
            <a:r>
              <a:rPr sz="165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н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ос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ть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ла</a:t>
            </a:r>
            <a:r>
              <a:rPr sz="1650" spc="-9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б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ора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то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р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ии,</a:t>
            </a:r>
            <a:endParaRPr sz="1100">
              <a:latin typeface="Arial Black" panose="020B0A04020102020204"/>
              <a:cs typeface="Arial Black" panose="020B0A04020102020204"/>
            </a:endParaRPr>
          </a:p>
          <a:p>
            <a:pPr marL="12700" marR="20955">
              <a:lnSpc>
                <a:spcPct val="96000"/>
              </a:lnSpc>
              <a:spcBef>
                <a:spcPts val="215"/>
              </a:spcBef>
            </a:pPr>
            <a:r>
              <a:rPr sz="1100" spc="-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ол</a:t>
            </a:r>
            <a:r>
              <a:rPr sz="1100" spc="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во</a:t>
            </a:r>
            <a:r>
              <a:rPr sz="1100" spc="-1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100" spc="-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ст</a:t>
            </a:r>
            <a:r>
              <a:rPr sz="1100" spc="-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100" spc="4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/д</a:t>
            </a: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ень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505949" y="1922444"/>
            <a:ext cx="1073923" cy="501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90">
              <a:lnSpc>
                <a:spcPts val="1300"/>
              </a:lnSpc>
              <a:spcBef>
                <a:spcPts val="65"/>
              </a:spcBef>
            </a:pP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К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личе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с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</a:t>
            </a:r>
            <a:r>
              <a:rPr sz="165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в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</a:t>
            </a:r>
            <a:endParaRPr sz="1100">
              <a:latin typeface="Arial Black" panose="020B0A04020102020204"/>
              <a:cs typeface="Arial Black" panose="020B0A04020102020204"/>
            </a:endParaRPr>
          </a:p>
          <a:p>
            <a:pPr marL="12700">
              <a:lnSpc>
                <a:spcPts val="1325"/>
              </a:lnSpc>
              <a:spcBef>
                <a:spcPts val="0"/>
              </a:spcBef>
            </a:pPr>
            <a:r>
              <a:rPr sz="165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ла</a:t>
            </a:r>
            <a:r>
              <a:rPr sz="1650" spc="-9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б</a:t>
            </a:r>
            <a:r>
              <a:rPr sz="165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ора</a:t>
            </a:r>
            <a:r>
              <a:rPr sz="165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н</a:t>
            </a:r>
            <a:r>
              <a:rPr sz="165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то</a:t>
            </a:r>
            <a:r>
              <a:rPr sz="165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в</a:t>
            </a:r>
            <a:r>
              <a:rPr sz="1050" b="1" spc="4" baseline="27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2</a:t>
            </a:r>
            <a:r>
              <a:rPr sz="1650" b="1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,</a:t>
            </a:r>
            <a:endParaRPr sz="1100">
              <a:latin typeface="Arial Black" panose="020B0A04020102020204"/>
              <a:cs typeface="Arial Black" panose="020B0A04020102020204"/>
            </a:endParaRPr>
          </a:p>
          <a:p>
            <a:pPr marL="12700" marR="21590">
              <a:lnSpc>
                <a:spcPts val="1250"/>
              </a:lnSpc>
            </a:pPr>
            <a:r>
              <a:rPr sz="1100" spc="0" dirty="0" smtClean="0">
                <a:solidFill>
                  <a:srgbClr val="919191"/>
                </a:solidFill>
                <a:latin typeface="Arial" panose="020B0604020202020204"/>
                <a:cs typeface="Arial" panose="020B0604020202020204"/>
              </a:rPr>
              <a:t>человек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42036" y="2645274"/>
            <a:ext cx="57106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100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54173" y="2645274"/>
            <a:ext cx="40189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13832" y="2645274"/>
            <a:ext cx="40189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50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565898" y="2645274"/>
            <a:ext cx="116334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1 x</a:t>
            </a:r>
            <a:r>
              <a:rPr sz="3000" b="1" spc="-9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 =2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036301" y="2645274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3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36701" y="2724967"/>
            <a:ext cx="4172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  <a:spcBef>
                <a:spcPts val="70"/>
              </a:spcBef>
            </a:pPr>
            <a:r>
              <a:rPr sz="180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тыс.</a:t>
            </a:r>
            <a:endParaRPr sz="1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42036" y="3267066"/>
            <a:ext cx="57106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200</a:t>
            </a:r>
            <a:endParaRPr sz="2000" dirty="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54173" y="3267066"/>
            <a:ext cx="40189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40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44668" y="3267066"/>
            <a:ext cx="57106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100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480807" y="3267066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35315" y="3267066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x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88295" y="3267066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242803" y="3267066"/>
            <a:ext cx="23159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=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495529" y="3267066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4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036301" y="3267066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5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36701" y="3346759"/>
            <a:ext cx="4172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  <a:spcBef>
                <a:spcPts val="70"/>
              </a:spcBef>
            </a:pPr>
            <a:r>
              <a:rPr sz="180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тыс.</a:t>
            </a:r>
            <a:endParaRPr sz="1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2036" y="3888860"/>
            <a:ext cx="57106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350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54173" y="3888860"/>
            <a:ext cx="40189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70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44668" y="3888860"/>
            <a:ext cx="57106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170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80807" y="3888860"/>
            <a:ext cx="2333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3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35315" y="3888860"/>
            <a:ext cx="2333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x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988295" y="3888860"/>
            <a:ext cx="2333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242803" y="3888860"/>
            <a:ext cx="23159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=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495529" y="3888860"/>
            <a:ext cx="2333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6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036301" y="3888860"/>
            <a:ext cx="2333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8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6701" y="3968553"/>
            <a:ext cx="41722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  <a:spcBef>
                <a:spcPts val="70"/>
              </a:spcBef>
            </a:pPr>
            <a:r>
              <a:rPr sz="180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тыс.</a:t>
            </a:r>
            <a:endParaRPr sz="1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2036" y="4510906"/>
            <a:ext cx="57106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500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85008" y="4510906"/>
            <a:ext cx="57106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100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44668" y="4510906"/>
            <a:ext cx="57106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250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80807" y="4510906"/>
            <a:ext cx="2333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4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35315" y="4510906"/>
            <a:ext cx="2333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x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88295" y="4510906"/>
            <a:ext cx="2333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42803" y="4510906"/>
            <a:ext cx="23159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=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95529" y="4510906"/>
            <a:ext cx="2333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8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66883" y="4510906"/>
            <a:ext cx="40250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11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36701" y="4590599"/>
            <a:ext cx="41722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  <a:spcBef>
                <a:spcPts val="70"/>
              </a:spcBef>
            </a:pPr>
            <a:r>
              <a:rPr sz="180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тыс.</a:t>
            </a:r>
            <a:endParaRPr sz="1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2037" y="5132696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1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85008" y="5132696"/>
            <a:ext cx="57106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200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17640" y="5132696"/>
            <a:ext cx="571061" cy="21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500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10119" y="5132696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8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64627" y="5132696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x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17607" y="5132696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72115" y="5132696"/>
            <a:ext cx="23159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=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24842" y="5132696"/>
            <a:ext cx="40308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16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66883" y="5132696"/>
            <a:ext cx="40250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22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6544" y="5212389"/>
            <a:ext cx="44617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  <a:spcBef>
                <a:spcPts val="70"/>
              </a:spcBef>
            </a:pPr>
            <a:r>
              <a:rPr sz="180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мл</a:t>
            </a:r>
            <a:r>
              <a:rPr sz="180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н</a:t>
            </a:r>
            <a:r>
              <a:rPr sz="180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.</a:t>
            </a:r>
            <a:endParaRPr sz="1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2037" y="5754514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2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85008" y="5754514"/>
            <a:ext cx="57106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400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90161" y="5754514"/>
            <a:ext cx="82556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1 </a:t>
            </a:r>
            <a:r>
              <a:rPr sz="3000" b="1" spc="-4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000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40447" y="5754514"/>
            <a:ext cx="40308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15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63439" y="5754514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x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17947" y="5754514"/>
            <a:ext cx="2333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2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71437" y="5754514"/>
            <a:ext cx="23159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=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96428" y="5772325"/>
            <a:ext cx="40308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rgbClr val="12136F"/>
                </a:solidFill>
                <a:latin typeface="Arial Black" panose="020B0A04020102020204"/>
                <a:cs typeface="Arial Black" panose="020B0A04020102020204"/>
              </a:rPr>
              <a:t>30</a:t>
            </a:r>
            <a:endParaRPr sz="2000" dirty="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66883" y="5754514"/>
            <a:ext cx="40250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2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/>
                <a:cs typeface="Arial Black" panose="020B0A04020102020204"/>
              </a:rPr>
              <a:t>44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6544" y="5834206"/>
            <a:ext cx="44617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  <a:spcBef>
                <a:spcPts val="70"/>
              </a:spcBef>
            </a:pPr>
            <a:r>
              <a:rPr sz="1800" spc="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мл</a:t>
            </a:r>
            <a:r>
              <a:rPr sz="1800" spc="-4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н</a:t>
            </a:r>
            <a:r>
              <a:rPr sz="1800" spc="0" baseline="4000" dirty="0" smtClean="0">
                <a:solidFill>
                  <a:srgbClr val="4648E0"/>
                </a:solidFill>
                <a:latin typeface="Arial Black" panose="020B0A04020102020204"/>
                <a:cs typeface="Arial Black" panose="020B0A04020102020204"/>
              </a:rPr>
              <a:t>.</a:t>
            </a:r>
            <a:endParaRPr sz="1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2037" y="6392535"/>
            <a:ext cx="3988015" cy="249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6000"/>
              </a:lnSpc>
            </a:pP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1    </a:t>
            </a:r>
            <a:r>
              <a:rPr sz="800" spc="39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-9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ст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ы</a:t>
            </a:r>
            <a:r>
              <a:rPr sz="800" spc="-9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обираю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800" spc="19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био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оги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че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ки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800" spc="25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ериа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800" spc="1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800" spc="-9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сс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я</a:t>
            </a:r>
            <a:r>
              <a:rPr sz="800" spc="-9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у 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пацие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в</a:t>
            </a:r>
            <a:endParaRPr sz="800">
              <a:latin typeface="Arial" panose="020B0604020202020204"/>
              <a:cs typeface="Arial" panose="020B0604020202020204"/>
            </a:endParaRPr>
          </a:p>
          <a:p>
            <a:pPr marL="12700" marR="15240">
              <a:lnSpc>
                <a:spcPct val="96000"/>
              </a:lnSpc>
              <a:spcBef>
                <a:spcPts val="40"/>
              </a:spcBef>
            </a:pP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2    </a:t>
            </a:r>
            <a:r>
              <a:rPr sz="800" spc="39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Ла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бора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нт</a:t>
            </a:r>
            <a:r>
              <a:rPr sz="800" spc="19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ы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по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лн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яе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т м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еку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яр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но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-ге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че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ки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800" spc="1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сс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800" spc="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800" spc="-4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00" spc="0" dirty="0" smtClean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я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34319" y="6520246"/>
            <a:ext cx="97488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6000"/>
              </a:lnSpc>
            </a:pPr>
            <a:r>
              <a:rPr sz="800" spc="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endParaRPr sz="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3828" y="1423418"/>
            <a:ext cx="42672" cy="327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072386" y="1423418"/>
            <a:ext cx="42671" cy="327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175505" y="1360934"/>
            <a:ext cx="50292" cy="390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856733" y="1360934"/>
            <a:ext cx="50292" cy="390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0887458" y="227075"/>
            <a:ext cx="749807" cy="675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54736" y="2943352"/>
            <a:ext cx="110825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54736" y="3565146"/>
            <a:ext cx="11082528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54736" y="4186936"/>
            <a:ext cx="110825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54736" y="4808728"/>
            <a:ext cx="110825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736" y="5260205"/>
            <a:ext cx="11082528" cy="322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93029" y="-96348"/>
            <a:ext cx="6644640" cy="96720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 лаборатории Центра им. </a:t>
            </a:r>
            <a:r>
              <a:rPr lang="ru-RU" sz="2800" b="1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Аваева</a:t>
            </a:r>
            <a:endParaRPr lang="ru-RU" sz="2800" b="1" dirty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мещающее содержимое 2"/>
          <p:cNvSpPr>
            <a:spLocks noGrp="1"/>
          </p:cNvSpPr>
          <p:nvPr/>
        </p:nvSpPr>
        <p:spPr>
          <a:xfrm>
            <a:off x="2458720" y="1691005"/>
            <a:ext cx="6667500" cy="4089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Врач КДЛ - 4</a:t>
            </a:r>
          </a:p>
          <a:p>
            <a:pPr marL="0" algn="l">
              <a:buClrTx/>
              <a:buSzTx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Фельдшер-лаборант - 4</a:t>
            </a:r>
          </a:p>
          <a:p>
            <a:pPr marL="0" algn="l">
              <a:buClrTx/>
              <a:buSzTx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Биолог - 3 </a:t>
            </a:r>
          </a:p>
          <a:p>
            <a:pPr marL="0" algn="l">
              <a:buClrTx/>
              <a:buSzTx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Медицинский лабораторный техник - 3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Медицинская сестра -1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Санитарка - 2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Администратор - 1 </a:t>
            </a:r>
          </a:p>
          <a:p>
            <a:pPr marL="0" indent="0">
              <a:buNone/>
            </a:pP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3322534" y="134472"/>
            <a:ext cx="860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ПЦР-исследования на SARS-CoV-2, </a:t>
            </a:r>
            <a:endParaRPr lang="ru-RU" altLang="en-US" sz="2400" b="1" dirty="0" smtClean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</a:t>
            </a:r>
            <a:r>
              <a:rPr lang="ru-RU" altLang="en-US" sz="24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ГБУЗ </a:t>
            </a:r>
            <a:r>
              <a:rPr lang="ru-RU" altLang="en-US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им</a:t>
            </a:r>
            <a:r>
              <a:rPr lang="ru-RU" altLang="en-US" sz="24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В.П. </a:t>
            </a:r>
            <a:r>
              <a:rPr lang="ru-RU" altLang="en-US" sz="2400" b="1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Аваева</a:t>
            </a:r>
            <a:r>
              <a:rPr lang="ru-RU" altLang="en-US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en-US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26.03.2020  </a:t>
            </a:r>
            <a:endParaRPr lang="ru-RU" altLang="en-US" sz="2400" b="1" dirty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57774570"/>
              </p:ext>
            </p:extLst>
          </p:nvPr>
        </p:nvGraphicFramePr>
        <p:xfrm>
          <a:off x="230736" y="1410056"/>
          <a:ext cx="11694564" cy="517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3964898" y="123255"/>
            <a:ext cx="8227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обследованных  на SARS-CoV-2, проведенные в ГБУЗ </a:t>
            </a:r>
            <a:r>
              <a:rPr lang="ru-RU" altLang="en-US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им</a:t>
            </a:r>
            <a:r>
              <a:rPr lang="ru-RU" altLang="en-US" sz="24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В.П. </a:t>
            </a:r>
            <a:r>
              <a:rPr lang="ru-RU" altLang="en-US" sz="2400" b="1" dirty="0" err="1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Аваева</a:t>
            </a:r>
            <a:r>
              <a:rPr lang="ru-RU" altLang="en-US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en-US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26.03.2020 </a:t>
            </a:r>
            <a:endParaRPr lang="ru-RU" altLang="en-US" sz="2400" b="1" dirty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Замещающее 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47340"/>
              </p:ext>
            </p:extLst>
          </p:nvPr>
        </p:nvGraphicFramePr>
        <p:xfrm>
          <a:off x="504202" y="1504058"/>
          <a:ext cx="11508337" cy="4854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395393"/>
              </p:ext>
            </p:extLst>
          </p:nvPr>
        </p:nvGraphicFramePr>
        <p:xfrm>
          <a:off x="2400300" y="152400"/>
          <a:ext cx="776605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Лист" r:id="rId3" imgW="5524690" imgH="7115175" progId="Excel.Sheet.8">
                  <p:embed/>
                </p:oleObj>
              </mc:Choice>
              <mc:Fallback>
                <p:oleObj name="Лист" r:id="rId3" imgW="5524690" imgH="7115175" progId="Excel.Sheet.8">
                  <p:embed/>
                  <p:pic>
                    <p:nvPicPr>
                      <p:cNvPr id="0" name="Изображение 1034"/>
                      <p:cNvPicPr/>
                      <p:nvPr/>
                    </p:nvPicPr>
                    <p:blipFill>
                      <a:blip r:embed="rId4">
                        <a:lum bright="-35000"/>
                      </a:blip>
                      <a:stretch>
                        <a:fillRect/>
                      </a:stretch>
                    </p:blipFill>
                    <p:spPr>
                      <a:xfrm>
                        <a:off x="2400300" y="152400"/>
                        <a:ext cx="7766050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797741" y="-63500"/>
            <a:ext cx="713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4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ПЦР-исследования на SARS-CoV-2, проведенные в </a:t>
            </a:r>
            <a:r>
              <a:rPr lang="ru-RU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лаборатории поликлиники                                 ФГБОУ ВО «Тверской ГМУ» Минздрава России</a:t>
            </a:r>
            <a:endParaRPr lang="ru-RU" altLang="en-US" sz="2400" b="1" dirty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43702675"/>
              </p:ext>
            </p:extLst>
          </p:nvPr>
        </p:nvGraphicFramePr>
        <p:xfrm>
          <a:off x="4438650" y="1533525"/>
          <a:ext cx="7258050" cy="509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мещающее содержимое 2"/>
          <p:cNvSpPr>
            <a:spLocks noGrp="1"/>
          </p:cNvSpPr>
          <p:nvPr/>
        </p:nvSpPr>
        <p:spPr>
          <a:xfrm>
            <a:off x="78740" y="3493135"/>
            <a:ext cx="5278120" cy="3138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Врач КДЛ - 2</a:t>
            </a:r>
          </a:p>
          <a:p>
            <a:pPr marL="0" algn="l">
              <a:buClrTx/>
              <a:buSzTx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Фельдшер-лаборант - 5</a:t>
            </a:r>
          </a:p>
          <a:p>
            <a:pPr marL="0" algn="l">
              <a:buClrTx/>
              <a:buSzTx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Администратор - 1 </a:t>
            </a:r>
          </a:p>
          <a:p>
            <a:pPr marL="0" algn="l">
              <a:buClrTx/>
              <a:buSzTx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Санитарка - 1</a:t>
            </a:r>
          </a:p>
          <a:p>
            <a:pPr marL="0" indent="0">
              <a:buNone/>
            </a:pP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347278"/>
            <a:ext cx="4161155" cy="703580"/>
          </a:xfrm>
        </p:spPr>
        <p:txBody>
          <a:bodyPr>
            <a:noAutofit/>
          </a:bodyPr>
          <a:lstStyle/>
          <a:p>
            <a:pPr>
              <a:buClrTx/>
              <a:buSzTx/>
              <a:buFontTx/>
            </a:pPr>
            <a:r>
              <a:rPr lang="ru-RU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 лаборатории </a:t>
            </a:r>
            <a:r>
              <a:rPr lang="ru-RU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поликлиники ФГБОУ ВО «Тверской ГМУ»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3244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700271" y="115570"/>
            <a:ext cx="7491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ПЦР-исследования на SARS-CoV-2, проведенные в </a:t>
            </a:r>
            <a:r>
              <a:rPr lang="ru-RU" sz="24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лаборатории ГКУЗ «Станция переливания крови»</a:t>
            </a:r>
            <a:endParaRPr lang="ru-RU" altLang="en-US" sz="2400" b="1" dirty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64187274"/>
              </p:ext>
            </p:extLst>
          </p:nvPr>
        </p:nvGraphicFramePr>
        <p:xfrm>
          <a:off x="5152390" y="1565275"/>
          <a:ext cx="6620510" cy="484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мещающее содержимое 2"/>
          <p:cNvSpPr>
            <a:spLocks noGrp="1"/>
          </p:cNvSpPr>
          <p:nvPr/>
        </p:nvSpPr>
        <p:spPr>
          <a:xfrm>
            <a:off x="306705" y="2838450"/>
            <a:ext cx="4289425" cy="3573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Врач КДЛ - 1</a:t>
            </a:r>
          </a:p>
          <a:p>
            <a:pPr marL="0" algn="l">
              <a:buClrTx/>
              <a:buSzTx/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Фельдшер-лаборант - 1</a:t>
            </a:r>
          </a:p>
          <a:p>
            <a:pPr marL="0" algn="l">
              <a:buClrTx/>
              <a:buSzTx/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Биолог - 1 </a:t>
            </a:r>
          </a:p>
          <a:p>
            <a:pPr marL="0" algn="l">
              <a:buClrTx/>
              <a:buSzTx/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4. Медицинский лабораторный техник - 1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>
              <a:buClrTx/>
              <a:buSzTx/>
              <a:buNone/>
            </a:pP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2565" y="1565275"/>
            <a:ext cx="4393565" cy="1031875"/>
          </a:xfrm>
        </p:spPr>
        <p:txBody>
          <a:bodyPr>
            <a:noAutofit/>
          </a:bodyPr>
          <a:lstStyle/>
          <a:p>
            <a:pPr>
              <a:buClrTx/>
              <a:buSzTx/>
              <a:buFontTx/>
            </a:pP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 лаборатории </a:t>
            </a: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ГКУЗ «Станция переливания крови»</a:t>
            </a:r>
          </a:p>
        </p:txBody>
      </p:sp>
    </p:spTree>
    <p:extLst>
      <p:ext uri="{BB962C8B-B14F-4D97-AF65-F5344CB8AC3E}">
        <p14:creationId xmlns:p14="http://schemas.microsoft.com/office/powerpoint/2010/main" val="164331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700" y="0"/>
            <a:ext cx="11048365" cy="1325880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 лаборатории </a:t>
            </a: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МСЧ-141 ФМБА </a:t>
            </a:r>
            <a:endParaRPr lang="ru-RU" sz="2800" b="1" dirty="0" smtClean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мещающее содержимое 2"/>
          <p:cNvSpPr>
            <a:spLocks noGrp="1"/>
          </p:cNvSpPr>
          <p:nvPr/>
        </p:nvSpPr>
        <p:spPr>
          <a:xfrm>
            <a:off x="2420472" y="2153285"/>
            <a:ext cx="8104654" cy="3138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Врач КДЛ - 1</a:t>
            </a:r>
          </a:p>
          <a:p>
            <a:pPr marL="0" algn="l">
              <a:buClrTx/>
              <a:buSzTx/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Фельдшер-лаборант - 2</a:t>
            </a:r>
          </a:p>
          <a:p>
            <a:pPr marL="0" algn="l">
              <a:buClrTx/>
              <a:buSzTx/>
              <a:buNone/>
            </a:pP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>
              <a:buClrTx/>
              <a:buSzTx/>
              <a:buNone/>
            </a:pP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l">
              <a:buClrTx/>
              <a:buSzTx/>
              <a:buNone/>
            </a:pP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не передают.</a:t>
            </a:r>
            <a:endParaRPr lang="ru-RU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7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9769474" y="5945007"/>
            <a:ext cx="1168727" cy="888471"/>
          </a:xfrm>
          <a:custGeom>
            <a:avLst/>
            <a:gdLst/>
            <a:ahLst/>
            <a:cxnLst/>
            <a:rect l="l" t="t" r="r" b="b"/>
            <a:pathLst>
              <a:path w="2426190" h="1844399">
                <a:moveTo>
                  <a:pt x="2426190" y="1844399"/>
                </a:moveTo>
                <a:lnTo>
                  <a:pt x="2426190" y="0"/>
                </a:lnTo>
                <a:lnTo>
                  <a:pt x="0" y="1844399"/>
                </a:lnTo>
                <a:lnTo>
                  <a:pt x="2426190" y="18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62" name="object 62"/>
          <p:cNvSpPr/>
          <p:nvPr/>
        </p:nvSpPr>
        <p:spPr>
          <a:xfrm>
            <a:off x="1667227" y="5051898"/>
            <a:ext cx="6307416" cy="1211129"/>
          </a:xfrm>
          <a:custGeom>
            <a:avLst/>
            <a:gdLst/>
            <a:ahLst/>
            <a:cxnLst/>
            <a:rect l="l" t="t" r="r" b="b"/>
            <a:pathLst>
              <a:path w="13093728" h="2514215">
                <a:moveTo>
                  <a:pt x="0" y="116679"/>
                </a:moveTo>
                <a:lnTo>
                  <a:pt x="0" y="2397536"/>
                </a:lnTo>
                <a:lnTo>
                  <a:pt x="898" y="2412081"/>
                </a:lnTo>
                <a:lnTo>
                  <a:pt x="13642" y="2452321"/>
                </a:lnTo>
                <a:lnTo>
                  <a:pt x="39159" y="2484732"/>
                </a:lnTo>
                <a:lnTo>
                  <a:pt x="74494" y="2506351"/>
                </a:lnTo>
                <a:lnTo>
                  <a:pt x="116690" y="2514215"/>
                </a:lnTo>
                <a:lnTo>
                  <a:pt x="12977049" y="2514215"/>
                </a:lnTo>
                <a:lnTo>
                  <a:pt x="13019137" y="2506386"/>
                </a:lnTo>
                <a:lnTo>
                  <a:pt x="13054490" y="2484795"/>
                </a:lnTo>
                <a:lnTo>
                  <a:pt x="13080038" y="2452403"/>
                </a:lnTo>
                <a:lnTo>
                  <a:pt x="13092818" y="2412175"/>
                </a:lnTo>
                <a:lnTo>
                  <a:pt x="13093728" y="2397536"/>
                </a:lnTo>
                <a:lnTo>
                  <a:pt x="13093728" y="116679"/>
                </a:lnTo>
                <a:lnTo>
                  <a:pt x="13085899" y="74590"/>
                </a:lnTo>
                <a:lnTo>
                  <a:pt x="13064307" y="39237"/>
                </a:lnTo>
                <a:lnTo>
                  <a:pt x="13031916" y="13690"/>
                </a:lnTo>
                <a:lnTo>
                  <a:pt x="12991688" y="910"/>
                </a:lnTo>
                <a:lnTo>
                  <a:pt x="12977049" y="0"/>
                </a:lnTo>
                <a:lnTo>
                  <a:pt x="116690" y="0"/>
                </a:lnTo>
                <a:lnTo>
                  <a:pt x="74580" y="7831"/>
                </a:lnTo>
                <a:lnTo>
                  <a:pt x="39227" y="29423"/>
                </a:lnTo>
                <a:lnTo>
                  <a:pt x="13684" y="61814"/>
                </a:lnTo>
                <a:lnTo>
                  <a:pt x="910" y="102040"/>
                </a:lnTo>
                <a:lnTo>
                  <a:pt x="0" y="116679"/>
                </a:lnTo>
                <a:close/>
              </a:path>
            </a:pathLst>
          </a:custGeom>
          <a:solidFill>
            <a:srgbClr val="FFDDDD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63" name="object 63"/>
          <p:cNvSpPr/>
          <p:nvPr/>
        </p:nvSpPr>
        <p:spPr>
          <a:xfrm>
            <a:off x="7851080" y="4473829"/>
            <a:ext cx="248453" cy="248453"/>
          </a:xfrm>
          <a:custGeom>
            <a:avLst/>
            <a:gdLst/>
            <a:ahLst/>
            <a:cxnLst/>
            <a:rect l="l" t="t" r="r" b="b"/>
            <a:pathLst>
              <a:path w="515771" h="515771">
                <a:moveTo>
                  <a:pt x="0" y="257885"/>
                </a:moveTo>
                <a:lnTo>
                  <a:pt x="854" y="279042"/>
                </a:lnTo>
                <a:lnTo>
                  <a:pt x="3374" y="299726"/>
                </a:lnTo>
                <a:lnTo>
                  <a:pt x="7492" y="319872"/>
                </a:lnTo>
                <a:lnTo>
                  <a:pt x="13143" y="339413"/>
                </a:lnTo>
                <a:lnTo>
                  <a:pt x="20260" y="358284"/>
                </a:lnTo>
                <a:lnTo>
                  <a:pt x="28776" y="376417"/>
                </a:lnTo>
                <a:lnTo>
                  <a:pt x="38627" y="393747"/>
                </a:lnTo>
                <a:lnTo>
                  <a:pt x="49745" y="410207"/>
                </a:lnTo>
                <a:lnTo>
                  <a:pt x="62063" y="425732"/>
                </a:lnTo>
                <a:lnTo>
                  <a:pt x="75517" y="440254"/>
                </a:lnTo>
                <a:lnTo>
                  <a:pt x="90039" y="453707"/>
                </a:lnTo>
                <a:lnTo>
                  <a:pt x="105564" y="466026"/>
                </a:lnTo>
                <a:lnTo>
                  <a:pt x="122024" y="477144"/>
                </a:lnTo>
                <a:lnTo>
                  <a:pt x="139354" y="486994"/>
                </a:lnTo>
                <a:lnTo>
                  <a:pt x="157487" y="495511"/>
                </a:lnTo>
                <a:lnTo>
                  <a:pt x="176358" y="502628"/>
                </a:lnTo>
                <a:lnTo>
                  <a:pt x="195899" y="508279"/>
                </a:lnTo>
                <a:lnTo>
                  <a:pt x="216045" y="512397"/>
                </a:lnTo>
                <a:lnTo>
                  <a:pt x="236729" y="514917"/>
                </a:lnTo>
                <a:lnTo>
                  <a:pt x="257885" y="515771"/>
                </a:lnTo>
                <a:lnTo>
                  <a:pt x="279042" y="514917"/>
                </a:lnTo>
                <a:lnTo>
                  <a:pt x="299726" y="512397"/>
                </a:lnTo>
                <a:lnTo>
                  <a:pt x="319872" y="508279"/>
                </a:lnTo>
                <a:lnTo>
                  <a:pt x="339413" y="502628"/>
                </a:lnTo>
                <a:lnTo>
                  <a:pt x="358284" y="495511"/>
                </a:lnTo>
                <a:lnTo>
                  <a:pt x="376417" y="486994"/>
                </a:lnTo>
                <a:lnTo>
                  <a:pt x="393747" y="477144"/>
                </a:lnTo>
                <a:lnTo>
                  <a:pt x="410207" y="466026"/>
                </a:lnTo>
                <a:lnTo>
                  <a:pt x="425732" y="453707"/>
                </a:lnTo>
                <a:lnTo>
                  <a:pt x="440254" y="440254"/>
                </a:lnTo>
                <a:lnTo>
                  <a:pt x="453707" y="425732"/>
                </a:lnTo>
                <a:lnTo>
                  <a:pt x="466026" y="410207"/>
                </a:lnTo>
                <a:lnTo>
                  <a:pt x="477144" y="393747"/>
                </a:lnTo>
                <a:lnTo>
                  <a:pt x="486994" y="376417"/>
                </a:lnTo>
                <a:lnTo>
                  <a:pt x="495511" y="358284"/>
                </a:lnTo>
                <a:lnTo>
                  <a:pt x="502628" y="339413"/>
                </a:lnTo>
                <a:lnTo>
                  <a:pt x="508279" y="319872"/>
                </a:lnTo>
                <a:lnTo>
                  <a:pt x="512397" y="299726"/>
                </a:lnTo>
                <a:lnTo>
                  <a:pt x="514917" y="279042"/>
                </a:lnTo>
                <a:lnTo>
                  <a:pt x="515771" y="257885"/>
                </a:lnTo>
                <a:lnTo>
                  <a:pt x="514917" y="236729"/>
                </a:lnTo>
                <a:lnTo>
                  <a:pt x="512397" y="216045"/>
                </a:lnTo>
                <a:lnTo>
                  <a:pt x="508279" y="195899"/>
                </a:lnTo>
                <a:lnTo>
                  <a:pt x="502628" y="176358"/>
                </a:lnTo>
                <a:lnTo>
                  <a:pt x="495511" y="157487"/>
                </a:lnTo>
                <a:lnTo>
                  <a:pt x="486994" y="139354"/>
                </a:lnTo>
                <a:lnTo>
                  <a:pt x="477144" y="122024"/>
                </a:lnTo>
                <a:lnTo>
                  <a:pt x="466026" y="105564"/>
                </a:lnTo>
                <a:lnTo>
                  <a:pt x="453707" y="90039"/>
                </a:lnTo>
                <a:lnTo>
                  <a:pt x="440254" y="75517"/>
                </a:lnTo>
                <a:lnTo>
                  <a:pt x="425732" y="62063"/>
                </a:lnTo>
                <a:lnTo>
                  <a:pt x="410207" y="49745"/>
                </a:lnTo>
                <a:lnTo>
                  <a:pt x="393747" y="38627"/>
                </a:lnTo>
                <a:lnTo>
                  <a:pt x="376417" y="28776"/>
                </a:lnTo>
                <a:lnTo>
                  <a:pt x="358284" y="20260"/>
                </a:lnTo>
                <a:lnTo>
                  <a:pt x="339413" y="13143"/>
                </a:lnTo>
                <a:lnTo>
                  <a:pt x="319872" y="7492"/>
                </a:lnTo>
                <a:lnTo>
                  <a:pt x="299726" y="3374"/>
                </a:lnTo>
                <a:lnTo>
                  <a:pt x="279042" y="854"/>
                </a:lnTo>
                <a:lnTo>
                  <a:pt x="257885" y="0"/>
                </a:lnTo>
                <a:lnTo>
                  <a:pt x="236729" y="854"/>
                </a:lnTo>
                <a:lnTo>
                  <a:pt x="216045" y="3374"/>
                </a:lnTo>
                <a:lnTo>
                  <a:pt x="195899" y="7492"/>
                </a:lnTo>
                <a:lnTo>
                  <a:pt x="176358" y="13143"/>
                </a:lnTo>
                <a:lnTo>
                  <a:pt x="157487" y="20260"/>
                </a:lnTo>
                <a:lnTo>
                  <a:pt x="139354" y="28776"/>
                </a:lnTo>
                <a:lnTo>
                  <a:pt x="122024" y="38627"/>
                </a:lnTo>
                <a:lnTo>
                  <a:pt x="105564" y="49745"/>
                </a:lnTo>
                <a:lnTo>
                  <a:pt x="90039" y="62063"/>
                </a:lnTo>
                <a:lnTo>
                  <a:pt x="75517" y="75517"/>
                </a:lnTo>
                <a:lnTo>
                  <a:pt x="62063" y="90039"/>
                </a:lnTo>
                <a:lnTo>
                  <a:pt x="49745" y="105564"/>
                </a:lnTo>
                <a:lnTo>
                  <a:pt x="38627" y="122024"/>
                </a:lnTo>
                <a:lnTo>
                  <a:pt x="28776" y="139354"/>
                </a:lnTo>
                <a:lnTo>
                  <a:pt x="20260" y="157487"/>
                </a:lnTo>
                <a:lnTo>
                  <a:pt x="13143" y="176358"/>
                </a:lnTo>
                <a:lnTo>
                  <a:pt x="7492" y="195899"/>
                </a:lnTo>
                <a:lnTo>
                  <a:pt x="3374" y="216045"/>
                </a:lnTo>
                <a:lnTo>
                  <a:pt x="854" y="236729"/>
                </a:lnTo>
                <a:lnTo>
                  <a:pt x="0" y="25788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64" name="object 64"/>
          <p:cNvSpPr/>
          <p:nvPr/>
        </p:nvSpPr>
        <p:spPr>
          <a:xfrm>
            <a:off x="7851080" y="4473829"/>
            <a:ext cx="248453" cy="248453"/>
          </a:xfrm>
          <a:custGeom>
            <a:avLst/>
            <a:gdLst/>
            <a:ahLst/>
            <a:cxnLst/>
            <a:rect l="l" t="t" r="r" b="b"/>
            <a:pathLst>
              <a:path w="515771" h="515771">
                <a:moveTo>
                  <a:pt x="0" y="257885"/>
                </a:moveTo>
                <a:lnTo>
                  <a:pt x="854" y="236729"/>
                </a:lnTo>
                <a:lnTo>
                  <a:pt x="3374" y="216045"/>
                </a:lnTo>
                <a:lnTo>
                  <a:pt x="7492" y="195899"/>
                </a:lnTo>
                <a:lnTo>
                  <a:pt x="13143" y="176358"/>
                </a:lnTo>
                <a:lnTo>
                  <a:pt x="20260" y="157487"/>
                </a:lnTo>
                <a:lnTo>
                  <a:pt x="28776" y="139354"/>
                </a:lnTo>
                <a:lnTo>
                  <a:pt x="38627" y="122024"/>
                </a:lnTo>
                <a:lnTo>
                  <a:pt x="49745" y="105564"/>
                </a:lnTo>
                <a:lnTo>
                  <a:pt x="62063" y="90039"/>
                </a:lnTo>
                <a:lnTo>
                  <a:pt x="75517" y="75517"/>
                </a:lnTo>
                <a:lnTo>
                  <a:pt x="90039" y="62063"/>
                </a:lnTo>
                <a:lnTo>
                  <a:pt x="105564" y="49745"/>
                </a:lnTo>
                <a:lnTo>
                  <a:pt x="122024" y="38627"/>
                </a:lnTo>
                <a:lnTo>
                  <a:pt x="139354" y="28776"/>
                </a:lnTo>
                <a:lnTo>
                  <a:pt x="157487" y="20260"/>
                </a:lnTo>
                <a:lnTo>
                  <a:pt x="176358" y="13143"/>
                </a:lnTo>
                <a:lnTo>
                  <a:pt x="195899" y="7492"/>
                </a:lnTo>
                <a:lnTo>
                  <a:pt x="216045" y="3374"/>
                </a:lnTo>
                <a:lnTo>
                  <a:pt x="236729" y="854"/>
                </a:lnTo>
                <a:lnTo>
                  <a:pt x="257885" y="0"/>
                </a:lnTo>
                <a:lnTo>
                  <a:pt x="279042" y="854"/>
                </a:lnTo>
                <a:lnTo>
                  <a:pt x="299726" y="3374"/>
                </a:lnTo>
                <a:lnTo>
                  <a:pt x="319872" y="7492"/>
                </a:lnTo>
                <a:lnTo>
                  <a:pt x="339413" y="13143"/>
                </a:lnTo>
                <a:lnTo>
                  <a:pt x="358284" y="20260"/>
                </a:lnTo>
                <a:lnTo>
                  <a:pt x="376417" y="28776"/>
                </a:lnTo>
                <a:lnTo>
                  <a:pt x="393747" y="38627"/>
                </a:lnTo>
                <a:lnTo>
                  <a:pt x="410207" y="49745"/>
                </a:lnTo>
                <a:lnTo>
                  <a:pt x="425732" y="62063"/>
                </a:lnTo>
                <a:lnTo>
                  <a:pt x="440254" y="75517"/>
                </a:lnTo>
                <a:lnTo>
                  <a:pt x="453707" y="90039"/>
                </a:lnTo>
                <a:lnTo>
                  <a:pt x="466026" y="105564"/>
                </a:lnTo>
                <a:lnTo>
                  <a:pt x="477144" y="122024"/>
                </a:lnTo>
                <a:lnTo>
                  <a:pt x="486994" y="139354"/>
                </a:lnTo>
                <a:lnTo>
                  <a:pt x="495511" y="157487"/>
                </a:lnTo>
                <a:lnTo>
                  <a:pt x="502628" y="176358"/>
                </a:lnTo>
                <a:lnTo>
                  <a:pt x="508279" y="195899"/>
                </a:lnTo>
                <a:lnTo>
                  <a:pt x="512397" y="216045"/>
                </a:lnTo>
                <a:lnTo>
                  <a:pt x="514917" y="236729"/>
                </a:lnTo>
                <a:lnTo>
                  <a:pt x="515771" y="257885"/>
                </a:lnTo>
                <a:lnTo>
                  <a:pt x="514917" y="279042"/>
                </a:lnTo>
                <a:lnTo>
                  <a:pt x="512397" y="299726"/>
                </a:lnTo>
                <a:lnTo>
                  <a:pt x="508279" y="319872"/>
                </a:lnTo>
                <a:lnTo>
                  <a:pt x="502628" y="339413"/>
                </a:lnTo>
                <a:lnTo>
                  <a:pt x="495511" y="358284"/>
                </a:lnTo>
                <a:lnTo>
                  <a:pt x="486994" y="376417"/>
                </a:lnTo>
                <a:lnTo>
                  <a:pt x="477144" y="393747"/>
                </a:lnTo>
                <a:lnTo>
                  <a:pt x="466026" y="410207"/>
                </a:lnTo>
                <a:lnTo>
                  <a:pt x="453707" y="425732"/>
                </a:lnTo>
                <a:lnTo>
                  <a:pt x="440254" y="440254"/>
                </a:lnTo>
                <a:lnTo>
                  <a:pt x="425732" y="453707"/>
                </a:lnTo>
                <a:lnTo>
                  <a:pt x="410207" y="466026"/>
                </a:lnTo>
                <a:lnTo>
                  <a:pt x="393747" y="477144"/>
                </a:lnTo>
                <a:lnTo>
                  <a:pt x="376417" y="486994"/>
                </a:lnTo>
                <a:lnTo>
                  <a:pt x="358284" y="495511"/>
                </a:lnTo>
                <a:lnTo>
                  <a:pt x="339413" y="502628"/>
                </a:lnTo>
                <a:lnTo>
                  <a:pt x="319872" y="508279"/>
                </a:lnTo>
                <a:lnTo>
                  <a:pt x="299726" y="512397"/>
                </a:lnTo>
                <a:lnTo>
                  <a:pt x="279042" y="514917"/>
                </a:lnTo>
                <a:lnTo>
                  <a:pt x="257885" y="515771"/>
                </a:lnTo>
                <a:lnTo>
                  <a:pt x="236729" y="514917"/>
                </a:lnTo>
                <a:lnTo>
                  <a:pt x="216045" y="512397"/>
                </a:lnTo>
                <a:lnTo>
                  <a:pt x="195899" y="508279"/>
                </a:lnTo>
                <a:lnTo>
                  <a:pt x="176358" y="502628"/>
                </a:lnTo>
                <a:lnTo>
                  <a:pt x="157487" y="495511"/>
                </a:lnTo>
                <a:lnTo>
                  <a:pt x="139354" y="486994"/>
                </a:lnTo>
                <a:lnTo>
                  <a:pt x="122024" y="477144"/>
                </a:lnTo>
                <a:lnTo>
                  <a:pt x="105564" y="466026"/>
                </a:lnTo>
                <a:lnTo>
                  <a:pt x="90039" y="453707"/>
                </a:lnTo>
                <a:lnTo>
                  <a:pt x="75517" y="440254"/>
                </a:lnTo>
                <a:lnTo>
                  <a:pt x="62063" y="425732"/>
                </a:lnTo>
                <a:lnTo>
                  <a:pt x="49745" y="410207"/>
                </a:lnTo>
                <a:lnTo>
                  <a:pt x="38627" y="393747"/>
                </a:lnTo>
                <a:lnTo>
                  <a:pt x="28776" y="376417"/>
                </a:lnTo>
                <a:lnTo>
                  <a:pt x="20260" y="358284"/>
                </a:lnTo>
                <a:lnTo>
                  <a:pt x="13143" y="339413"/>
                </a:lnTo>
                <a:lnTo>
                  <a:pt x="7492" y="319872"/>
                </a:lnTo>
                <a:lnTo>
                  <a:pt x="3374" y="299726"/>
                </a:lnTo>
                <a:lnTo>
                  <a:pt x="854" y="279042"/>
                </a:lnTo>
                <a:lnTo>
                  <a:pt x="0" y="257885"/>
                </a:lnTo>
                <a:close/>
              </a:path>
            </a:pathLst>
          </a:custGeom>
          <a:ln w="45387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65" name="object 65"/>
          <p:cNvSpPr/>
          <p:nvPr/>
        </p:nvSpPr>
        <p:spPr>
          <a:xfrm>
            <a:off x="7853067" y="1072992"/>
            <a:ext cx="247791" cy="248453"/>
          </a:xfrm>
          <a:custGeom>
            <a:avLst/>
            <a:gdLst/>
            <a:ahLst/>
            <a:cxnLst/>
            <a:rect l="l" t="t" r="r" b="b"/>
            <a:pathLst>
              <a:path w="514396" h="515771">
                <a:moveTo>
                  <a:pt x="0" y="257885"/>
                </a:moveTo>
                <a:lnTo>
                  <a:pt x="852" y="279042"/>
                </a:lnTo>
                <a:lnTo>
                  <a:pt x="3367" y="299726"/>
                </a:lnTo>
                <a:lnTo>
                  <a:pt x="7477" y="319872"/>
                </a:lnTo>
                <a:lnTo>
                  <a:pt x="13115" y="339413"/>
                </a:lnTo>
                <a:lnTo>
                  <a:pt x="20217" y="358284"/>
                </a:lnTo>
                <a:lnTo>
                  <a:pt x="28715" y="376417"/>
                </a:lnTo>
                <a:lnTo>
                  <a:pt x="38543" y="393747"/>
                </a:lnTo>
                <a:lnTo>
                  <a:pt x="49635" y="410207"/>
                </a:lnTo>
                <a:lnTo>
                  <a:pt x="61924" y="425732"/>
                </a:lnTo>
                <a:lnTo>
                  <a:pt x="75345" y="440254"/>
                </a:lnTo>
                <a:lnTo>
                  <a:pt x="89831" y="453707"/>
                </a:lnTo>
                <a:lnTo>
                  <a:pt x="105316" y="466026"/>
                </a:lnTo>
                <a:lnTo>
                  <a:pt x="121733" y="477144"/>
                </a:lnTo>
                <a:lnTo>
                  <a:pt x="139017" y="486994"/>
                </a:lnTo>
                <a:lnTo>
                  <a:pt x="157100" y="495511"/>
                </a:lnTo>
                <a:lnTo>
                  <a:pt x="175918" y="502628"/>
                </a:lnTo>
                <a:lnTo>
                  <a:pt x="195402" y="508279"/>
                </a:lnTo>
                <a:lnTo>
                  <a:pt x="215488" y="512397"/>
                </a:lnTo>
                <a:lnTo>
                  <a:pt x="236109" y="514917"/>
                </a:lnTo>
                <a:lnTo>
                  <a:pt x="257198" y="515771"/>
                </a:lnTo>
                <a:lnTo>
                  <a:pt x="278287" y="514917"/>
                </a:lnTo>
                <a:lnTo>
                  <a:pt x="298908" y="512397"/>
                </a:lnTo>
                <a:lnTo>
                  <a:pt x="318993" y="508279"/>
                </a:lnTo>
                <a:lnTo>
                  <a:pt x="338478" y="502628"/>
                </a:lnTo>
                <a:lnTo>
                  <a:pt x="357295" y="495511"/>
                </a:lnTo>
                <a:lnTo>
                  <a:pt x="375379" y="486994"/>
                </a:lnTo>
                <a:lnTo>
                  <a:pt x="392662" y="477144"/>
                </a:lnTo>
                <a:lnTo>
                  <a:pt x="409079" y="466026"/>
                </a:lnTo>
                <a:lnTo>
                  <a:pt x="424564" y="453707"/>
                </a:lnTo>
                <a:lnTo>
                  <a:pt x="439050" y="440254"/>
                </a:lnTo>
                <a:lnTo>
                  <a:pt x="452471" y="425732"/>
                </a:lnTo>
                <a:lnTo>
                  <a:pt x="464761" y="410207"/>
                </a:lnTo>
                <a:lnTo>
                  <a:pt x="475853" y="393747"/>
                </a:lnTo>
                <a:lnTo>
                  <a:pt x="485681" y="376417"/>
                </a:lnTo>
                <a:lnTo>
                  <a:pt x="494179" y="358284"/>
                </a:lnTo>
                <a:lnTo>
                  <a:pt x="501280" y="339413"/>
                </a:lnTo>
                <a:lnTo>
                  <a:pt x="506919" y="319872"/>
                </a:lnTo>
                <a:lnTo>
                  <a:pt x="511029" y="299726"/>
                </a:lnTo>
                <a:lnTo>
                  <a:pt x="513543" y="279042"/>
                </a:lnTo>
                <a:lnTo>
                  <a:pt x="514396" y="257885"/>
                </a:lnTo>
                <a:lnTo>
                  <a:pt x="513543" y="236729"/>
                </a:lnTo>
                <a:lnTo>
                  <a:pt x="511029" y="216045"/>
                </a:lnTo>
                <a:lnTo>
                  <a:pt x="506919" y="195899"/>
                </a:lnTo>
                <a:lnTo>
                  <a:pt x="501280" y="176358"/>
                </a:lnTo>
                <a:lnTo>
                  <a:pt x="494179" y="157487"/>
                </a:lnTo>
                <a:lnTo>
                  <a:pt x="485681" y="139354"/>
                </a:lnTo>
                <a:lnTo>
                  <a:pt x="475853" y="122024"/>
                </a:lnTo>
                <a:lnTo>
                  <a:pt x="464761" y="105564"/>
                </a:lnTo>
                <a:lnTo>
                  <a:pt x="452471" y="90039"/>
                </a:lnTo>
                <a:lnTo>
                  <a:pt x="439050" y="75517"/>
                </a:lnTo>
                <a:lnTo>
                  <a:pt x="424564" y="62063"/>
                </a:lnTo>
                <a:lnTo>
                  <a:pt x="409079" y="49745"/>
                </a:lnTo>
                <a:lnTo>
                  <a:pt x="392662" y="38627"/>
                </a:lnTo>
                <a:lnTo>
                  <a:pt x="375379" y="28776"/>
                </a:lnTo>
                <a:lnTo>
                  <a:pt x="357295" y="20260"/>
                </a:lnTo>
                <a:lnTo>
                  <a:pt x="338478" y="13143"/>
                </a:lnTo>
                <a:lnTo>
                  <a:pt x="318993" y="7492"/>
                </a:lnTo>
                <a:lnTo>
                  <a:pt x="298908" y="3374"/>
                </a:lnTo>
                <a:lnTo>
                  <a:pt x="278287" y="854"/>
                </a:lnTo>
                <a:lnTo>
                  <a:pt x="257198" y="0"/>
                </a:lnTo>
                <a:lnTo>
                  <a:pt x="236109" y="854"/>
                </a:lnTo>
                <a:lnTo>
                  <a:pt x="215488" y="3374"/>
                </a:lnTo>
                <a:lnTo>
                  <a:pt x="195402" y="7492"/>
                </a:lnTo>
                <a:lnTo>
                  <a:pt x="175918" y="13143"/>
                </a:lnTo>
                <a:lnTo>
                  <a:pt x="157100" y="20260"/>
                </a:lnTo>
                <a:lnTo>
                  <a:pt x="139017" y="28776"/>
                </a:lnTo>
                <a:lnTo>
                  <a:pt x="121733" y="38627"/>
                </a:lnTo>
                <a:lnTo>
                  <a:pt x="105316" y="49745"/>
                </a:lnTo>
                <a:lnTo>
                  <a:pt x="89831" y="62063"/>
                </a:lnTo>
                <a:lnTo>
                  <a:pt x="75345" y="75517"/>
                </a:lnTo>
                <a:lnTo>
                  <a:pt x="61924" y="90039"/>
                </a:lnTo>
                <a:lnTo>
                  <a:pt x="49635" y="105564"/>
                </a:lnTo>
                <a:lnTo>
                  <a:pt x="38543" y="122024"/>
                </a:lnTo>
                <a:lnTo>
                  <a:pt x="28715" y="139354"/>
                </a:lnTo>
                <a:lnTo>
                  <a:pt x="20217" y="157487"/>
                </a:lnTo>
                <a:lnTo>
                  <a:pt x="13115" y="176358"/>
                </a:lnTo>
                <a:lnTo>
                  <a:pt x="7477" y="195899"/>
                </a:lnTo>
                <a:lnTo>
                  <a:pt x="3367" y="216045"/>
                </a:lnTo>
                <a:lnTo>
                  <a:pt x="852" y="236729"/>
                </a:lnTo>
                <a:lnTo>
                  <a:pt x="0" y="25788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66" name="object 66"/>
          <p:cNvSpPr/>
          <p:nvPr/>
        </p:nvSpPr>
        <p:spPr>
          <a:xfrm>
            <a:off x="7853067" y="1072992"/>
            <a:ext cx="247791" cy="248453"/>
          </a:xfrm>
          <a:custGeom>
            <a:avLst/>
            <a:gdLst/>
            <a:ahLst/>
            <a:cxnLst/>
            <a:rect l="l" t="t" r="r" b="b"/>
            <a:pathLst>
              <a:path w="514396" h="515771">
                <a:moveTo>
                  <a:pt x="0" y="257885"/>
                </a:moveTo>
                <a:lnTo>
                  <a:pt x="852" y="236729"/>
                </a:lnTo>
                <a:lnTo>
                  <a:pt x="3367" y="216045"/>
                </a:lnTo>
                <a:lnTo>
                  <a:pt x="7477" y="195899"/>
                </a:lnTo>
                <a:lnTo>
                  <a:pt x="13115" y="176358"/>
                </a:lnTo>
                <a:lnTo>
                  <a:pt x="20217" y="157487"/>
                </a:lnTo>
                <a:lnTo>
                  <a:pt x="28715" y="139354"/>
                </a:lnTo>
                <a:lnTo>
                  <a:pt x="38543" y="122024"/>
                </a:lnTo>
                <a:lnTo>
                  <a:pt x="49635" y="105564"/>
                </a:lnTo>
                <a:lnTo>
                  <a:pt x="61924" y="90039"/>
                </a:lnTo>
                <a:lnTo>
                  <a:pt x="75345" y="75517"/>
                </a:lnTo>
                <a:lnTo>
                  <a:pt x="89831" y="62063"/>
                </a:lnTo>
                <a:lnTo>
                  <a:pt x="105316" y="49745"/>
                </a:lnTo>
                <a:lnTo>
                  <a:pt x="121733" y="38627"/>
                </a:lnTo>
                <a:lnTo>
                  <a:pt x="139017" y="28776"/>
                </a:lnTo>
                <a:lnTo>
                  <a:pt x="157100" y="20260"/>
                </a:lnTo>
                <a:lnTo>
                  <a:pt x="175918" y="13143"/>
                </a:lnTo>
                <a:lnTo>
                  <a:pt x="195402" y="7492"/>
                </a:lnTo>
                <a:lnTo>
                  <a:pt x="215488" y="3374"/>
                </a:lnTo>
                <a:lnTo>
                  <a:pt x="236109" y="854"/>
                </a:lnTo>
                <a:lnTo>
                  <a:pt x="257198" y="0"/>
                </a:lnTo>
                <a:lnTo>
                  <a:pt x="278287" y="854"/>
                </a:lnTo>
                <a:lnTo>
                  <a:pt x="298908" y="3374"/>
                </a:lnTo>
                <a:lnTo>
                  <a:pt x="318993" y="7492"/>
                </a:lnTo>
                <a:lnTo>
                  <a:pt x="338478" y="13143"/>
                </a:lnTo>
                <a:lnTo>
                  <a:pt x="357295" y="20260"/>
                </a:lnTo>
                <a:lnTo>
                  <a:pt x="375379" y="28776"/>
                </a:lnTo>
                <a:lnTo>
                  <a:pt x="392662" y="38627"/>
                </a:lnTo>
                <a:lnTo>
                  <a:pt x="409079" y="49745"/>
                </a:lnTo>
                <a:lnTo>
                  <a:pt x="424564" y="62063"/>
                </a:lnTo>
                <a:lnTo>
                  <a:pt x="439050" y="75517"/>
                </a:lnTo>
                <a:lnTo>
                  <a:pt x="452471" y="90039"/>
                </a:lnTo>
                <a:lnTo>
                  <a:pt x="464761" y="105564"/>
                </a:lnTo>
                <a:lnTo>
                  <a:pt x="475853" y="122024"/>
                </a:lnTo>
                <a:lnTo>
                  <a:pt x="485681" y="139354"/>
                </a:lnTo>
                <a:lnTo>
                  <a:pt x="494179" y="157487"/>
                </a:lnTo>
                <a:lnTo>
                  <a:pt x="501280" y="176358"/>
                </a:lnTo>
                <a:lnTo>
                  <a:pt x="506919" y="195899"/>
                </a:lnTo>
                <a:lnTo>
                  <a:pt x="511029" y="216045"/>
                </a:lnTo>
                <a:lnTo>
                  <a:pt x="513543" y="236729"/>
                </a:lnTo>
                <a:lnTo>
                  <a:pt x="514396" y="257885"/>
                </a:lnTo>
                <a:lnTo>
                  <a:pt x="513543" y="279042"/>
                </a:lnTo>
                <a:lnTo>
                  <a:pt x="511029" y="299726"/>
                </a:lnTo>
                <a:lnTo>
                  <a:pt x="506919" y="319872"/>
                </a:lnTo>
                <a:lnTo>
                  <a:pt x="501280" y="339413"/>
                </a:lnTo>
                <a:lnTo>
                  <a:pt x="494179" y="358284"/>
                </a:lnTo>
                <a:lnTo>
                  <a:pt x="485681" y="376417"/>
                </a:lnTo>
                <a:lnTo>
                  <a:pt x="475853" y="393747"/>
                </a:lnTo>
                <a:lnTo>
                  <a:pt x="464761" y="410207"/>
                </a:lnTo>
                <a:lnTo>
                  <a:pt x="452471" y="425732"/>
                </a:lnTo>
                <a:lnTo>
                  <a:pt x="439050" y="440254"/>
                </a:lnTo>
                <a:lnTo>
                  <a:pt x="424564" y="453707"/>
                </a:lnTo>
                <a:lnTo>
                  <a:pt x="409079" y="466026"/>
                </a:lnTo>
                <a:lnTo>
                  <a:pt x="392662" y="477144"/>
                </a:lnTo>
                <a:lnTo>
                  <a:pt x="375379" y="486994"/>
                </a:lnTo>
                <a:lnTo>
                  <a:pt x="357295" y="495511"/>
                </a:lnTo>
                <a:lnTo>
                  <a:pt x="338478" y="502628"/>
                </a:lnTo>
                <a:lnTo>
                  <a:pt x="318993" y="508279"/>
                </a:lnTo>
                <a:lnTo>
                  <a:pt x="298908" y="512397"/>
                </a:lnTo>
                <a:lnTo>
                  <a:pt x="278287" y="514917"/>
                </a:lnTo>
                <a:lnTo>
                  <a:pt x="257198" y="515771"/>
                </a:lnTo>
                <a:lnTo>
                  <a:pt x="236109" y="514917"/>
                </a:lnTo>
                <a:lnTo>
                  <a:pt x="215488" y="512397"/>
                </a:lnTo>
                <a:lnTo>
                  <a:pt x="195402" y="508279"/>
                </a:lnTo>
                <a:lnTo>
                  <a:pt x="175918" y="502628"/>
                </a:lnTo>
                <a:lnTo>
                  <a:pt x="157100" y="495511"/>
                </a:lnTo>
                <a:lnTo>
                  <a:pt x="139017" y="486994"/>
                </a:lnTo>
                <a:lnTo>
                  <a:pt x="121733" y="477144"/>
                </a:lnTo>
                <a:lnTo>
                  <a:pt x="105316" y="466026"/>
                </a:lnTo>
                <a:lnTo>
                  <a:pt x="89831" y="453707"/>
                </a:lnTo>
                <a:lnTo>
                  <a:pt x="75345" y="440254"/>
                </a:lnTo>
                <a:lnTo>
                  <a:pt x="61924" y="425732"/>
                </a:lnTo>
                <a:lnTo>
                  <a:pt x="49635" y="410207"/>
                </a:lnTo>
                <a:lnTo>
                  <a:pt x="38543" y="393747"/>
                </a:lnTo>
                <a:lnTo>
                  <a:pt x="28715" y="376417"/>
                </a:lnTo>
                <a:lnTo>
                  <a:pt x="20217" y="358284"/>
                </a:lnTo>
                <a:lnTo>
                  <a:pt x="13115" y="339413"/>
                </a:lnTo>
                <a:lnTo>
                  <a:pt x="7477" y="319872"/>
                </a:lnTo>
                <a:lnTo>
                  <a:pt x="3367" y="299726"/>
                </a:lnTo>
                <a:lnTo>
                  <a:pt x="852" y="279042"/>
                </a:lnTo>
                <a:lnTo>
                  <a:pt x="0" y="257885"/>
                </a:lnTo>
                <a:close/>
              </a:path>
            </a:pathLst>
          </a:custGeom>
          <a:ln w="45387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67" name="object 67"/>
          <p:cNvSpPr/>
          <p:nvPr/>
        </p:nvSpPr>
        <p:spPr>
          <a:xfrm>
            <a:off x="7944167" y="1321445"/>
            <a:ext cx="65591" cy="3051621"/>
          </a:xfrm>
          <a:custGeom>
            <a:avLst/>
            <a:gdLst/>
            <a:ahLst/>
            <a:cxnLst/>
            <a:rect l="l" t="t" r="r" b="b"/>
            <a:pathLst>
              <a:path w="136163" h="6334939">
                <a:moveTo>
                  <a:pt x="68081" y="6334939"/>
                </a:moveTo>
                <a:lnTo>
                  <a:pt x="136163" y="6198775"/>
                </a:lnTo>
                <a:lnTo>
                  <a:pt x="90775" y="6229034"/>
                </a:lnTo>
                <a:lnTo>
                  <a:pt x="90775" y="0"/>
                </a:lnTo>
                <a:lnTo>
                  <a:pt x="45387" y="0"/>
                </a:lnTo>
                <a:lnTo>
                  <a:pt x="68081" y="6244163"/>
                </a:lnTo>
                <a:lnTo>
                  <a:pt x="90775" y="6244278"/>
                </a:lnTo>
                <a:lnTo>
                  <a:pt x="68081" y="6334939"/>
                </a:lnTo>
                <a:close/>
              </a:path>
              <a:path w="136163" h="6334939">
                <a:moveTo>
                  <a:pt x="45387" y="6244278"/>
                </a:moveTo>
                <a:lnTo>
                  <a:pt x="45387" y="6229034"/>
                </a:lnTo>
                <a:lnTo>
                  <a:pt x="0" y="6198775"/>
                </a:lnTo>
                <a:lnTo>
                  <a:pt x="68081" y="6334939"/>
                </a:lnTo>
                <a:lnTo>
                  <a:pt x="90775" y="6244278"/>
                </a:lnTo>
                <a:lnTo>
                  <a:pt x="68081" y="6244163"/>
                </a:lnTo>
                <a:lnTo>
                  <a:pt x="45387" y="0"/>
                </a:lnTo>
                <a:lnTo>
                  <a:pt x="45387" y="624427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56" name="object 56"/>
          <p:cNvSpPr/>
          <p:nvPr/>
        </p:nvSpPr>
        <p:spPr>
          <a:xfrm>
            <a:off x="1634762" y="1044831"/>
            <a:ext cx="2573983" cy="1454946"/>
          </a:xfrm>
          <a:custGeom>
            <a:avLst/>
            <a:gdLst/>
            <a:ahLst/>
            <a:cxnLst/>
            <a:rect l="l" t="t" r="r" b="b"/>
            <a:pathLst>
              <a:path w="5343396" h="3020360">
                <a:moveTo>
                  <a:pt x="0" y="140175"/>
                </a:moveTo>
                <a:lnTo>
                  <a:pt x="0" y="2880184"/>
                </a:lnTo>
                <a:lnTo>
                  <a:pt x="284" y="2889174"/>
                </a:lnTo>
                <a:lnTo>
                  <a:pt x="9472" y="2930920"/>
                </a:lnTo>
                <a:lnTo>
                  <a:pt x="30105" y="2966967"/>
                </a:lnTo>
                <a:lnTo>
                  <a:pt x="60132" y="2995259"/>
                </a:lnTo>
                <a:lnTo>
                  <a:pt x="97506" y="3013742"/>
                </a:lnTo>
                <a:lnTo>
                  <a:pt x="140175" y="3020360"/>
                </a:lnTo>
                <a:lnTo>
                  <a:pt x="5203221" y="3020360"/>
                </a:lnTo>
                <a:lnTo>
                  <a:pt x="5253957" y="3010882"/>
                </a:lnTo>
                <a:lnTo>
                  <a:pt x="5290003" y="2990240"/>
                </a:lnTo>
                <a:lnTo>
                  <a:pt x="5318296" y="2960207"/>
                </a:lnTo>
                <a:lnTo>
                  <a:pt x="5336778" y="2922836"/>
                </a:lnTo>
                <a:lnTo>
                  <a:pt x="5343396" y="2880184"/>
                </a:lnTo>
                <a:lnTo>
                  <a:pt x="5343396" y="140175"/>
                </a:lnTo>
                <a:lnTo>
                  <a:pt x="5333918" y="89439"/>
                </a:lnTo>
                <a:lnTo>
                  <a:pt x="5313277" y="53392"/>
                </a:lnTo>
                <a:lnTo>
                  <a:pt x="5283243" y="25100"/>
                </a:lnTo>
                <a:lnTo>
                  <a:pt x="5245873" y="6617"/>
                </a:lnTo>
                <a:lnTo>
                  <a:pt x="5203221" y="0"/>
                </a:lnTo>
                <a:lnTo>
                  <a:pt x="140175" y="0"/>
                </a:lnTo>
                <a:lnTo>
                  <a:pt x="89420" y="9477"/>
                </a:lnTo>
                <a:lnTo>
                  <a:pt x="53373" y="30119"/>
                </a:lnTo>
                <a:lnTo>
                  <a:pt x="25087" y="60152"/>
                </a:lnTo>
                <a:lnTo>
                  <a:pt x="6613" y="97523"/>
                </a:lnTo>
                <a:lnTo>
                  <a:pt x="0" y="1401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57" name="object 57"/>
          <p:cNvSpPr/>
          <p:nvPr/>
        </p:nvSpPr>
        <p:spPr>
          <a:xfrm>
            <a:off x="1635094" y="2831380"/>
            <a:ext cx="2573983" cy="2022746"/>
          </a:xfrm>
          <a:custGeom>
            <a:avLst/>
            <a:gdLst/>
            <a:ahLst/>
            <a:cxnLst/>
            <a:rect l="l" t="t" r="r" b="b"/>
            <a:pathLst>
              <a:path w="5343396" h="4199070">
                <a:moveTo>
                  <a:pt x="0" y="194847"/>
                </a:moveTo>
                <a:lnTo>
                  <a:pt x="0" y="4004223"/>
                </a:lnTo>
                <a:lnTo>
                  <a:pt x="645" y="4020205"/>
                </a:lnTo>
                <a:lnTo>
                  <a:pt x="9934" y="4065815"/>
                </a:lnTo>
                <a:lnTo>
                  <a:pt x="29196" y="4106866"/>
                </a:lnTo>
                <a:lnTo>
                  <a:pt x="57077" y="4142006"/>
                </a:lnTo>
                <a:lnTo>
                  <a:pt x="92223" y="4169881"/>
                </a:lnTo>
                <a:lnTo>
                  <a:pt x="133281" y="4189138"/>
                </a:lnTo>
                <a:lnTo>
                  <a:pt x="178897" y="4198424"/>
                </a:lnTo>
                <a:lnTo>
                  <a:pt x="194881" y="4199070"/>
                </a:lnTo>
                <a:lnTo>
                  <a:pt x="5148549" y="4199070"/>
                </a:lnTo>
                <a:lnTo>
                  <a:pt x="5195377" y="4193408"/>
                </a:lnTo>
                <a:lnTo>
                  <a:pt x="5238098" y="4177324"/>
                </a:lnTo>
                <a:lnTo>
                  <a:pt x="5275359" y="4152172"/>
                </a:lnTo>
                <a:lnTo>
                  <a:pt x="5305806" y="4119303"/>
                </a:lnTo>
                <a:lnTo>
                  <a:pt x="5328086" y="4080072"/>
                </a:lnTo>
                <a:lnTo>
                  <a:pt x="5340846" y="4035832"/>
                </a:lnTo>
                <a:lnTo>
                  <a:pt x="5343396" y="4004223"/>
                </a:lnTo>
                <a:lnTo>
                  <a:pt x="5343396" y="194847"/>
                </a:lnTo>
                <a:lnTo>
                  <a:pt x="5337734" y="148018"/>
                </a:lnTo>
                <a:lnTo>
                  <a:pt x="5321650" y="105297"/>
                </a:lnTo>
                <a:lnTo>
                  <a:pt x="5296497" y="68037"/>
                </a:lnTo>
                <a:lnTo>
                  <a:pt x="5263629" y="37590"/>
                </a:lnTo>
                <a:lnTo>
                  <a:pt x="5224398" y="15310"/>
                </a:lnTo>
                <a:lnTo>
                  <a:pt x="5180157" y="2549"/>
                </a:lnTo>
                <a:lnTo>
                  <a:pt x="5148549" y="0"/>
                </a:lnTo>
                <a:lnTo>
                  <a:pt x="194881" y="0"/>
                </a:lnTo>
                <a:lnTo>
                  <a:pt x="148047" y="5662"/>
                </a:lnTo>
                <a:lnTo>
                  <a:pt x="105319" y="21745"/>
                </a:lnTo>
                <a:lnTo>
                  <a:pt x="68052" y="46898"/>
                </a:lnTo>
                <a:lnTo>
                  <a:pt x="37599" y="79767"/>
                </a:lnTo>
                <a:lnTo>
                  <a:pt x="15313" y="118998"/>
                </a:lnTo>
                <a:lnTo>
                  <a:pt x="2550" y="163238"/>
                </a:lnTo>
                <a:lnTo>
                  <a:pt x="0" y="19484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58" name="object 58"/>
          <p:cNvSpPr/>
          <p:nvPr/>
        </p:nvSpPr>
        <p:spPr>
          <a:xfrm>
            <a:off x="1635094" y="2831380"/>
            <a:ext cx="2573983" cy="2022746"/>
          </a:xfrm>
          <a:custGeom>
            <a:avLst/>
            <a:gdLst/>
            <a:ahLst/>
            <a:cxnLst/>
            <a:rect l="l" t="t" r="r" b="b"/>
            <a:pathLst>
              <a:path w="5343396" h="4199070">
                <a:moveTo>
                  <a:pt x="0" y="194847"/>
                </a:moveTo>
                <a:lnTo>
                  <a:pt x="5663" y="148018"/>
                </a:lnTo>
                <a:lnTo>
                  <a:pt x="21751" y="105297"/>
                </a:lnTo>
                <a:lnTo>
                  <a:pt x="46909" y="68037"/>
                </a:lnTo>
                <a:lnTo>
                  <a:pt x="79784" y="37590"/>
                </a:lnTo>
                <a:lnTo>
                  <a:pt x="119022" y="15310"/>
                </a:lnTo>
                <a:lnTo>
                  <a:pt x="163269" y="2549"/>
                </a:lnTo>
                <a:lnTo>
                  <a:pt x="194881" y="0"/>
                </a:lnTo>
                <a:lnTo>
                  <a:pt x="5148549" y="0"/>
                </a:lnTo>
                <a:lnTo>
                  <a:pt x="5195377" y="5662"/>
                </a:lnTo>
                <a:lnTo>
                  <a:pt x="5238098" y="21745"/>
                </a:lnTo>
                <a:lnTo>
                  <a:pt x="5275359" y="46898"/>
                </a:lnTo>
                <a:lnTo>
                  <a:pt x="5305806" y="79767"/>
                </a:lnTo>
                <a:lnTo>
                  <a:pt x="5328086" y="118998"/>
                </a:lnTo>
                <a:lnTo>
                  <a:pt x="5340846" y="163238"/>
                </a:lnTo>
                <a:lnTo>
                  <a:pt x="5343396" y="194847"/>
                </a:lnTo>
                <a:lnTo>
                  <a:pt x="5343396" y="4004223"/>
                </a:lnTo>
                <a:lnTo>
                  <a:pt x="5337734" y="4051051"/>
                </a:lnTo>
                <a:lnTo>
                  <a:pt x="5321650" y="4093772"/>
                </a:lnTo>
                <a:lnTo>
                  <a:pt x="5296497" y="4131033"/>
                </a:lnTo>
                <a:lnTo>
                  <a:pt x="5263629" y="4161480"/>
                </a:lnTo>
                <a:lnTo>
                  <a:pt x="5224398" y="4183760"/>
                </a:lnTo>
                <a:lnTo>
                  <a:pt x="5180157" y="4196520"/>
                </a:lnTo>
                <a:lnTo>
                  <a:pt x="5148549" y="4199070"/>
                </a:lnTo>
                <a:lnTo>
                  <a:pt x="194881" y="4199070"/>
                </a:lnTo>
                <a:lnTo>
                  <a:pt x="148047" y="4193408"/>
                </a:lnTo>
                <a:lnTo>
                  <a:pt x="105319" y="4177324"/>
                </a:lnTo>
                <a:lnTo>
                  <a:pt x="68052" y="4152172"/>
                </a:lnTo>
                <a:lnTo>
                  <a:pt x="37599" y="4119303"/>
                </a:lnTo>
                <a:lnTo>
                  <a:pt x="15313" y="4080072"/>
                </a:lnTo>
                <a:lnTo>
                  <a:pt x="2550" y="4035832"/>
                </a:lnTo>
                <a:lnTo>
                  <a:pt x="0" y="4004223"/>
                </a:lnTo>
                <a:lnTo>
                  <a:pt x="0" y="194847"/>
                </a:lnTo>
                <a:close/>
              </a:path>
            </a:pathLst>
          </a:custGeom>
          <a:ln w="45387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59" name="object 59"/>
          <p:cNvSpPr/>
          <p:nvPr/>
        </p:nvSpPr>
        <p:spPr>
          <a:xfrm>
            <a:off x="2876700" y="2490172"/>
            <a:ext cx="0" cy="341155"/>
          </a:xfrm>
          <a:custGeom>
            <a:avLst/>
            <a:gdLst/>
            <a:ahLst/>
            <a:cxnLst/>
            <a:rect l="l" t="t" r="r" b="b"/>
            <a:pathLst>
              <a:path h="708212">
                <a:moveTo>
                  <a:pt x="0" y="0"/>
                </a:moveTo>
                <a:lnTo>
                  <a:pt x="0" y="708212"/>
                </a:lnTo>
              </a:path>
            </a:pathLst>
          </a:custGeom>
          <a:ln w="45387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9" name="object 49"/>
          <p:cNvSpPr/>
          <p:nvPr/>
        </p:nvSpPr>
        <p:spPr>
          <a:xfrm>
            <a:off x="4414466" y="1072992"/>
            <a:ext cx="247791" cy="248453"/>
          </a:xfrm>
          <a:custGeom>
            <a:avLst/>
            <a:gdLst/>
            <a:ahLst/>
            <a:cxnLst/>
            <a:rect l="l" t="t" r="r" b="b"/>
            <a:pathLst>
              <a:path w="514396" h="515771">
                <a:moveTo>
                  <a:pt x="0" y="257885"/>
                </a:moveTo>
                <a:lnTo>
                  <a:pt x="852" y="279042"/>
                </a:lnTo>
                <a:lnTo>
                  <a:pt x="3367" y="299726"/>
                </a:lnTo>
                <a:lnTo>
                  <a:pt x="7477" y="319872"/>
                </a:lnTo>
                <a:lnTo>
                  <a:pt x="13115" y="339413"/>
                </a:lnTo>
                <a:lnTo>
                  <a:pt x="20217" y="358284"/>
                </a:lnTo>
                <a:lnTo>
                  <a:pt x="28715" y="376417"/>
                </a:lnTo>
                <a:lnTo>
                  <a:pt x="38543" y="393747"/>
                </a:lnTo>
                <a:lnTo>
                  <a:pt x="49635" y="410207"/>
                </a:lnTo>
                <a:lnTo>
                  <a:pt x="61924" y="425732"/>
                </a:lnTo>
                <a:lnTo>
                  <a:pt x="75345" y="440254"/>
                </a:lnTo>
                <a:lnTo>
                  <a:pt x="89831" y="453707"/>
                </a:lnTo>
                <a:lnTo>
                  <a:pt x="105316" y="466026"/>
                </a:lnTo>
                <a:lnTo>
                  <a:pt x="121733" y="477144"/>
                </a:lnTo>
                <a:lnTo>
                  <a:pt x="139017" y="486994"/>
                </a:lnTo>
                <a:lnTo>
                  <a:pt x="157100" y="495511"/>
                </a:lnTo>
                <a:lnTo>
                  <a:pt x="175918" y="502628"/>
                </a:lnTo>
                <a:lnTo>
                  <a:pt x="195402" y="508279"/>
                </a:lnTo>
                <a:lnTo>
                  <a:pt x="215488" y="512397"/>
                </a:lnTo>
                <a:lnTo>
                  <a:pt x="236109" y="514917"/>
                </a:lnTo>
                <a:lnTo>
                  <a:pt x="257198" y="515771"/>
                </a:lnTo>
                <a:lnTo>
                  <a:pt x="278287" y="514917"/>
                </a:lnTo>
                <a:lnTo>
                  <a:pt x="298908" y="512397"/>
                </a:lnTo>
                <a:lnTo>
                  <a:pt x="318993" y="508279"/>
                </a:lnTo>
                <a:lnTo>
                  <a:pt x="338478" y="502628"/>
                </a:lnTo>
                <a:lnTo>
                  <a:pt x="357295" y="495511"/>
                </a:lnTo>
                <a:lnTo>
                  <a:pt x="375379" y="486994"/>
                </a:lnTo>
                <a:lnTo>
                  <a:pt x="392662" y="477144"/>
                </a:lnTo>
                <a:lnTo>
                  <a:pt x="409079" y="466026"/>
                </a:lnTo>
                <a:lnTo>
                  <a:pt x="424564" y="453707"/>
                </a:lnTo>
                <a:lnTo>
                  <a:pt x="439050" y="440254"/>
                </a:lnTo>
                <a:lnTo>
                  <a:pt x="452471" y="425732"/>
                </a:lnTo>
                <a:lnTo>
                  <a:pt x="464761" y="410207"/>
                </a:lnTo>
                <a:lnTo>
                  <a:pt x="475853" y="393747"/>
                </a:lnTo>
                <a:lnTo>
                  <a:pt x="485681" y="376417"/>
                </a:lnTo>
                <a:lnTo>
                  <a:pt x="494179" y="358284"/>
                </a:lnTo>
                <a:lnTo>
                  <a:pt x="501280" y="339413"/>
                </a:lnTo>
                <a:lnTo>
                  <a:pt x="506919" y="319872"/>
                </a:lnTo>
                <a:lnTo>
                  <a:pt x="511029" y="299726"/>
                </a:lnTo>
                <a:lnTo>
                  <a:pt x="513543" y="279042"/>
                </a:lnTo>
                <a:lnTo>
                  <a:pt x="514396" y="257885"/>
                </a:lnTo>
                <a:lnTo>
                  <a:pt x="513543" y="236729"/>
                </a:lnTo>
                <a:lnTo>
                  <a:pt x="511029" y="216045"/>
                </a:lnTo>
                <a:lnTo>
                  <a:pt x="506919" y="195899"/>
                </a:lnTo>
                <a:lnTo>
                  <a:pt x="501280" y="176358"/>
                </a:lnTo>
                <a:lnTo>
                  <a:pt x="494179" y="157487"/>
                </a:lnTo>
                <a:lnTo>
                  <a:pt x="485681" y="139354"/>
                </a:lnTo>
                <a:lnTo>
                  <a:pt x="475853" y="122024"/>
                </a:lnTo>
                <a:lnTo>
                  <a:pt x="464761" y="105564"/>
                </a:lnTo>
                <a:lnTo>
                  <a:pt x="452471" y="90039"/>
                </a:lnTo>
                <a:lnTo>
                  <a:pt x="439050" y="75517"/>
                </a:lnTo>
                <a:lnTo>
                  <a:pt x="424564" y="62063"/>
                </a:lnTo>
                <a:lnTo>
                  <a:pt x="409079" y="49745"/>
                </a:lnTo>
                <a:lnTo>
                  <a:pt x="392662" y="38627"/>
                </a:lnTo>
                <a:lnTo>
                  <a:pt x="375379" y="28776"/>
                </a:lnTo>
                <a:lnTo>
                  <a:pt x="357295" y="20260"/>
                </a:lnTo>
                <a:lnTo>
                  <a:pt x="338478" y="13143"/>
                </a:lnTo>
                <a:lnTo>
                  <a:pt x="318993" y="7492"/>
                </a:lnTo>
                <a:lnTo>
                  <a:pt x="298908" y="3374"/>
                </a:lnTo>
                <a:lnTo>
                  <a:pt x="278287" y="854"/>
                </a:lnTo>
                <a:lnTo>
                  <a:pt x="257198" y="0"/>
                </a:lnTo>
                <a:lnTo>
                  <a:pt x="236109" y="854"/>
                </a:lnTo>
                <a:lnTo>
                  <a:pt x="215488" y="3374"/>
                </a:lnTo>
                <a:lnTo>
                  <a:pt x="195402" y="7492"/>
                </a:lnTo>
                <a:lnTo>
                  <a:pt x="175918" y="13143"/>
                </a:lnTo>
                <a:lnTo>
                  <a:pt x="157100" y="20260"/>
                </a:lnTo>
                <a:lnTo>
                  <a:pt x="139017" y="28776"/>
                </a:lnTo>
                <a:lnTo>
                  <a:pt x="121733" y="38627"/>
                </a:lnTo>
                <a:lnTo>
                  <a:pt x="105316" y="49745"/>
                </a:lnTo>
                <a:lnTo>
                  <a:pt x="89831" y="62063"/>
                </a:lnTo>
                <a:lnTo>
                  <a:pt x="75345" y="75517"/>
                </a:lnTo>
                <a:lnTo>
                  <a:pt x="61924" y="90039"/>
                </a:lnTo>
                <a:lnTo>
                  <a:pt x="49635" y="105564"/>
                </a:lnTo>
                <a:lnTo>
                  <a:pt x="38543" y="122024"/>
                </a:lnTo>
                <a:lnTo>
                  <a:pt x="28715" y="139354"/>
                </a:lnTo>
                <a:lnTo>
                  <a:pt x="20217" y="157487"/>
                </a:lnTo>
                <a:lnTo>
                  <a:pt x="13115" y="176358"/>
                </a:lnTo>
                <a:lnTo>
                  <a:pt x="7477" y="195899"/>
                </a:lnTo>
                <a:lnTo>
                  <a:pt x="3367" y="216045"/>
                </a:lnTo>
                <a:lnTo>
                  <a:pt x="852" y="236729"/>
                </a:lnTo>
                <a:lnTo>
                  <a:pt x="0" y="25788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50" name="object 50"/>
          <p:cNvSpPr/>
          <p:nvPr/>
        </p:nvSpPr>
        <p:spPr>
          <a:xfrm>
            <a:off x="4414466" y="1072992"/>
            <a:ext cx="247791" cy="248453"/>
          </a:xfrm>
          <a:custGeom>
            <a:avLst/>
            <a:gdLst/>
            <a:ahLst/>
            <a:cxnLst/>
            <a:rect l="l" t="t" r="r" b="b"/>
            <a:pathLst>
              <a:path w="514396" h="515771">
                <a:moveTo>
                  <a:pt x="0" y="257885"/>
                </a:moveTo>
                <a:lnTo>
                  <a:pt x="852" y="236729"/>
                </a:lnTo>
                <a:lnTo>
                  <a:pt x="3367" y="216045"/>
                </a:lnTo>
                <a:lnTo>
                  <a:pt x="7477" y="195899"/>
                </a:lnTo>
                <a:lnTo>
                  <a:pt x="13115" y="176358"/>
                </a:lnTo>
                <a:lnTo>
                  <a:pt x="20217" y="157487"/>
                </a:lnTo>
                <a:lnTo>
                  <a:pt x="28715" y="139354"/>
                </a:lnTo>
                <a:lnTo>
                  <a:pt x="38543" y="122024"/>
                </a:lnTo>
                <a:lnTo>
                  <a:pt x="49635" y="105564"/>
                </a:lnTo>
                <a:lnTo>
                  <a:pt x="61924" y="90039"/>
                </a:lnTo>
                <a:lnTo>
                  <a:pt x="75345" y="75517"/>
                </a:lnTo>
                <a:lnTo>
                  <a:pt x="89831" y="62063"/>
                </a:lnTo>
                <a:lnTo>
                  <a:pt x="105316" y="49745"/>
                </a:lnTo>
                <a:lnTo>
                  <a:pt x="121733" y="38627"/>
                </a:lnTo>
                <a:lnTo>
                  <a:pt x="139017" y="28776"/>
                </a:lnTo>
                <a:lnTo>
                  <a:pt x="157100" y="20260"/>
                </a:lnTo>
                <a:lnTo>
                  <a:pt x="175918" y="13143"/>
                </a:lnTo>
                <a:lnTo>
                  <a:pt x="195402" y="7492"/>
                </a:lnTo>
                <a:lnTo>
                  <a:pt x="215488" y="3374"/>
                </a:lnTo>
                <a:lnTo>
                  <a:pt x="236109" y="854"/>
                </a:lnTo>
                <a:lnTo>
                  <a:pt x="257198" y="0"/>
                </a:lnTo>
                <a:lnTo>
                  <a:pt x="278287" y="854"/>
                </a:lnTo>
                <a:lnTo>
                  <a:pt x="298908" y="3374"/>
                </a:lnTo>
                <a:lnTo>
                  <a:pt x="318993" y="7492"/>
                </a:lnTo>
                <a:lnTo>
                  <a:pt x="338478" y="13143"/>
                </a:lnTo>
                <a:lnTo>
                  <a:pt x="357295" y="20260"/>
                </a:lnTo>
                <a:lnTo>
                  <a:pt x="375379" y="28776"/>
                </a:lnTo>
                <a:lnTo>
                  <a:pt x="392662" y="38627"/>
                </a:lnTo>
                <a:lnTo>
                  <a:pt x="409079" y="49745"/>
                </a:lnTo>
                <a:lnTo>
                  <a:pt x="424564" y="62063"/>
                </a:lnTo>
                <a:lnTo>
                  <a:pt x="439050" y="75517"/>
                </a:lnTo>
                <a:lnTo>
                  <a:pt x="452471" y="90039"/>
                </a:lnTo>
                <a:lnTo>
                  <a:pt x="464761" y="105564"/>
                </a:lnTo>
                <a:lnTo>
                  <a:pt x="475853" y="122024"/>
                </a:lnTo>
                <a:lnTo>
                  <a:pt x="485681" y="139354"/>
                </a:lnTo>
                <a:lnTo>
                  <a:pt x="494179" y="157487"/>
                </a:lnTo>
                <a:lnTo>
                  <a:pt x="501280" y="176358"/>
                </a:lnTo>
                <a:lnTo>
                  <a:pt x="506919" y="195899"/>
                </a:lnTo>
                <a:lnTo>
                  <a:pt x="511029" y="216045"/>
                </a:lnTo>
                <a:lnTo>
                  <a:pt x="513543" y="236729"/>
                </a:lnTo>
                <a:lnTo>
                  <a:pt x="514396" y="257885"/>
                </a:lnTo>
                <a:lnTo>
                  <a:pt x="513543" y="279042"/>
                </a:lnTo>
                <a:lnTo>
                  <a:pt x="511029" y="299726"/>
                </a:lnTo>
                <a:lnTo>
                  <a:pt x="506919" y="319872"/>
                </a:lnTo>
                <a:lnTo>
                  <a:pt x="501280" y="339413"/>
                </a:lnTo>
                <a:lnTo>
                  <a:pt x="494179" y="358284"/>
                </a:lnTo>
                <a:lnTo>
                  <a:pt x="485681" y="376417"/>
                </a:lnTo>
                <a:lnTo>
                  <a:pt x="475853" y="393747"/>
                </a:lnTo>
                <a:lnTo>
                  <a:pt x="464761" y="410207"/>
                </a:lnTo>
                <a:lnTo>
                  <a:pt x="452471" y="425732"/>
                </a:lnTo>
                <a:lnTo>
                  <a:pt x="439050" y="440254"/>
                </a:lnTo>
                <a:lnTo>
                  <a:pt x="424564" y="453707"/>
                </a:lnTo>
                <a:lnTo>
                  <a:pt x="409079" y="466026"/>
                </a:lnTo>
                <a:lnTo>
                  <a:pt x="392662" y="477144"/>
                </a:lnTo>
                <a:lnTo>
                  <a:pt x="375379" y="486994"/>
                </a:lnTo>
                <a:lnTo>
                  <a:pt x="357295" y="495511"/>
                </a:lnTo>
                <a:lnTo>
                  <a:pt x="338478" y="502628"/>
                </a:lnTo>
                <a:lnTo>
                  <a:pt x="318993" y="508279"/>
                </a:lnTo>
                <a:lnTo>
                  <a:pt x="298908" y="512397"/>
                </a:lnTo>
                <a:lnTo>
                  <a:pt x="278287" y="514917"/>
                </a:lnTo>
                <a:lnTo>
                  <a:pt x="257198" y="515771"/>
                </a:lnTo>
                <a:lnTo>
                  <a:pt x="236109" y="514917"/>
                </a:lnTo>
                <a:lnTo>
                  <a:pt x="215488" y="512397"/>
                </a:lnTo>
                <a:lnTo>
                  <a:pt x="195402" y="508279"/>
                </a:lnTo>
                <a:lnTo>
                  <a:pt x="175918" y="502628"/>
                </a:lnTo>
                <a:lnTo>
                  <a:pt x="157100" y="495511"/>
                </a:lnTo>
                <a:lnTo>
                  <a:pt x="139017" y="486994"/>
                </a:lnTo>
                <a:lnTo>
                  <a:pt x="121733" y="477144"/>
                </a:lnTo>
                <a:lnTo>
                  <a:pt x="105316" y="466026"/>
                </a:lnTo>
                <a:lnTo>
                  <a:pt x="89831" y="453707"/>
                </a:lnTo>
                <a:lnTo>
                  <a:pt x="75345" y="440254"/>
                </a:lnTo>
                <a:lnTo>
                  <a:pt x="61924" y="425732"/>
                </a:lnTo>
                <a:lnTo>
                  <a:pt x="49635" y="410207"/>
                </a:lnTo>
                <a:lnTo>
                  <a:pt x="38543" y="393747"/>
                </a:lnTo>
                <a:lnTo>
                  <a:pt x="28715" y="376417"/>
                </a:lnTo>
                <a:lnTo>
                  <a:pt x="20217" y="358284"/>
                </a:lnTo>
                <a:lnTo>
                  <a:pt x="13115" y="339413"/>
                </a:lnTo>
                <a:lnTo>
                  <a:pt x="7477" y="319872"/>
                </a:lnTo>
                <a:lnTo>
                  <a:pt x="3367" y="299726"/>
                </a:lnTo>
                <a:lnTo>
                  <a:pt x="852" y="279042"/>
                </a:lnTo>
                <a:lnTo>
                  <a:pt x="0" y="257885"/>
                </a:lnTo>
                <a:close/>
              </a:path>
            </a:pathLst>
          </a:custGeom>
          <a:ln w="45387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51" name="object 51"/>
          <p:cNvSpPr/>
          <p:nvPr/>
        </p:nvSpPr>
        <p:spPr>
          <a:xfrm>
            <a:off x="4508713" y="1321389"/>
            <a:ext cx="65591" cy="746024"/>
          </a:xfrm>
          <a:custGeom>
            <a:avLst/>
            <a:gdLst/>
            <a:ahLst/>
            <a:cxnLst/>
            <a:rect l="l" t="t" r="r" b="b"/>
            <a:pathLst>
              <a:path w="136163" h="1548691">
                <a:moveTo>
                  <a:pt x="68769" y="1548691"/>
                </a:moveTo>
                <a:lnTo>
                  <a:pt x="136163" y="1412298"/>
                </a:lnTo>
                <a:lnTo>
                  <a:pt x="90934" y="1442705"/>
                </a:lnTo>
                <a:lnTo>
                  <a:pt x="84242" y="0"/>
                </a:lnTo>
                <a:lnTo>
                  <a:pt x="38854" y="229"/>
                </a:lnTo>
                <a:lnTo>
                  <a:pt x="45546" y="1442904"/>
                </a:lnTo>
                <a:lnTo>
                  <a:pt x="68311" y="1457915"/>
                </a:lnTo>
                <a:lnTo>
                  <a:pt x="91005" y="1457915"/>
                </a:lnTo>
                <a:lnTo>
                  <a:pt x="68769" y="1548691"/>
                </a:lnTo>
                <a:close/>
              </a:path>
              <a:path w="136163" h="1548691">
                <a:moveTo>
                  <a:pt x="45617" y="1458029"/>
                </a:moveTo>
                <a:lnTo>
                  <a:pt x="68769" y="1548691"/>
                </a:lnTo>
                <a:lnTo>
                  <a:pt x="91005" y="1457915"/>
                </a:lnTo>
                <a:lnTo>
                  <a:pt x="68311" y="1457915"/>
                </a:lnTo>
                <a:lnTo>
                  <a:pt x="45546" y="1442904"/>
                </a:lnTo>
                <a:lnTo>
                  <a:pt x="0" y="1412871"/>
                </a:lnTo>
                <a:lnTo>
                  <a:pt x="68769" y="1548691"/>
                </a:lnTo>
                <a:lnTo>
                  <a:pt x="45617" y="145802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7" name="object 47"/>
          <p:cNvSpPr/>
          <p:nvPr/>
        </p:nvSpPr>
        <p:spPr>
          <a:xfrm>
            <a:off x="4418440" y="2131737"/>
            <a:ext cx="248453" cy="248453"/>
          </a:xfrm>
          <a:custGeom>
            <a:avLst/>
            <a:gdLst/>
            <a:ahLst/>
            <a:cxnLst/>
            <a:rect l="l" t="t" r="r" b="b"/>
            <a:pathLst>
              <a:path w="515771" h="515771">
                <a:moveTo>
                  <a:pt x="0" y="257885"/>
                </a:moveTo>
                <a:lnTo>
                  <a:pt x="854" y="279042"/>
                </a:lnTo>
                <a:lnTo>
                  <a:pt x="3374" y="299726"/>
                </a:lnTo>
                <a:lnTo>
                  <a:pt x="7492" y="319872"/>
                </a:lnTo>
                <a:lnTo>
                  <a:pt x="13143" y="339413"/>
                </a:lnTo>
                <a:lnTo>
                  <a:pt x="20260" y="358284"/>
                </a:lnTo>
                <a:lnTo>
                  <a:pt x="28776" y="376417"/>
                </a:lnTo>
                <a:lnTo>
                  <a:pt x="38627" y="393747"/>
                </a:lnTo>
                <a:lnTo>
                  <a:pt x="49745" y="410207"/>
                </a:lnTo>
                <a:lnTo>
                  <a:pt x="62063" y="425732"/>
                </a:lnTo>
                <a:lnTo>
                  <a:pt x="75517" y="440254"/>
                </a:lnTo>
                <a:lnTo>
                  <a:pt x="90039" y="453707"/>
                </a:lnTo>
                <a:lnTo>
                  <a:pt x="105564" y="466026"/>
                </a:lnTo>
                <a:lnTo>
                  <a:pt x="122024" y="477144"/>
                </a:lnTo>
                <a:lnTo>
                  <a:pt x="139354" y="486994"/>
                </a:lnTo>
                <a:lnTo>
                  <a:pt x="157487" y="495511"/>
                </a:lnTo>
                <a:lnTo>
                  <a:pt x="176358" y="502628"/>
                </a:lnTo>
                <a:lnTo>
                  <a:pt x="195899" y="508279"/>
                </a:lnTo>
                <a:lnTo>
                  <a:pt x="216045" y="512397"/>
                </a:lnTo>
                <a:lnTo>
                  <a:pt x="236729" y="514917"/>
                </a:lnTo>
                <a:lnTo>
                  <a:pt x="257885" y="515771"/>
                </a:lnTo>
                <a:lnTo>
                  <a:pt x="279042" y="514917"/>
                </a:lnTo>
                <a:lnTo>
                  <a:pt x="299726" y="512397"/>
                </a:lnTo>
                <a:lnTo>
                  <a:pt x="319872" y="508279"/>
                </a:lnTo>
                <a:lnTo>
                  <a:pt x="339413" y="502628"/>
                </a:lnTo>
                <a:lnTo>
                  <a:pt x="358284" y="495511"/>
                </a:lnTo>
                <a:lnTo>
                  <a:pt x="376417" y="486994"/>
                </a:lnTo>
                <a:lnTo>
                  <a:pt x="393747" y="477144"/>
                </a:lnTo>
                <a:lnTo>
                  <a:pt x="410207" y="466026"/>
                </a:lnTo>
                <a:lnTo>
                  <a:pt x="425732" y="453707"/>
                </a:lnTo>
                <a:lnTo>
                  <a:pt x="440254" y="440254"/>
                </a:lnTo>
                <a:lnTo>
                  <a:pt x="453707" y="425732"/>
                </a:lnTo>
                <a:lnTo>
                  <a:pt x="466026" y="410207"/>
                </a:lnTo>
                <a:lnTo>
                  <a:pt x="477144" y="393747"/>
                </a:lnTo>
                <a:lnTo>
                  <a:pt x="486994" y="376417"/>
                </a:lnTo>
                <a:lnTo>
                  <a:pt x="495511" y="358284"/>
                </a:lnTo>
                <a:lnTo>
                  <a:pt x="502628" y="339413"/>
                </a:lnTo>
                <a:lnTo>
                  <a:pt x="508279" y="319872"/>
                </a:lnTo>
                <a:lnTo>
                  <a:pt x="512397" y="299726"/>
                </a:lnTo>
                <a:lnTo>
                  <a:pt x="514917" y="279042"/>
                </a:lnTo>
                <a:lnTo>
                  <a:pt x="515771" y="257885"/>
                </a:lnTo>
                <a:lnTo>
                  <a:pt x="514917" y="236729"/>
                </a:lnTo>
                <a:lnTo>
                  <a:pt x="512397" y="216045"/>
                </a:lnTo>
                <a:lnTo>
                  <a:pt x="508279" y="195899"/>
                </a:lnTo>
                <a:lnTo>
                  <a:pt x="502628" y="176358"/>
                </a:lnTo>
                <a:lnTo>
                  <a:pt x="495511" y="157487"/>
                </a:lnTo>
                <a:lnTo>
                  <a:pt x="486994" y="139354"/>
                </a:lnTo>
                <a:lnTo>
                  <a:pt x="477144" y="122024"/>
                </a:lnTo>
                <a:lnTo>
                  <a:pt x="466026" y="105564"/>
                </a:lnTo>
                <a:lnTo>
                  <a:pt x="453707" y="90039"/>
                </a:lnTo>
                <a:lnTo>
                  <a:pt x="440254" y="75517"/>
                </a:lnTo>
                <a:lnTo>
                  <a:pt x="425732" y="62063"/>
                </a:lnTo>
                <a:lnTo>
                  <a:pt x="410207" y="49745"/>
                </a:lnTo>
                <a:lnTo>
                  <a:pt x="393747" y="38627"/>
                </a:lnTo>
                <a:lnTo>
                  <a:pt x="376417" y="28776"/>
                </a:lnTo>
                <a:lnTo>
                  <a:pt x="358284" y="20260"/>
                </a:lnTo>
                <a:lnTo>
                  <a:pt x="339413" y="13143"/>
                </a:lnTo>
                <a:lnTo>
                  <a:pt x="319872" y="7492"/>
                </a:lnTo>
                <a:lnTo>
                  <a:pt x="299726" y="3374"/>
                </a:lnTo>
                <a:lnTo>
                  <a:pt x="279042" y="854"/>
                </a:lnTo>
                <a:lnTo>
                  <a:pt x="257885" y="0"/>
                </a:lnTo>
                <a:lnTo>
                  <a:pt x="236729" y="854"/>
                </a:lnTo>
                <a:lnTo>
                  <a:pt x="216045" y="3374"/>
                </a:lnTo>
                <a:lnTo>
                  <a:pt x="195899" y="7492"/>
                </a:lnTo>
                <a:lnTo>
                  <a:pt x="176358" y="13143"/>
                </a:lnTo>
                <a:lnTo>
                  <a:pt x="157487" y="20260"/>
                </a:lnTo>
                <a:lnTo>
                  <a:pt x="139354" y="28776"/>
                </a:lnTo>
                <a:lnTo>
                  <a:pt x="122024" y="38627"/>
                </a:lnTo>
                <a:lnTo>
                  <a:pt x="105564" y="49745"/>
                </a:lnTo>
                <a:lnTo>
                  <a:pt x="90039" y="62063"/>
                </a:lnTo>
                <a:lnTo>
                  <a:pt x="75517" y="75517"/>
                </a:lnTo>
                <a:lnTo>
                  <a:pt x="62063" y="90039"/>
                </a:lnTo>
                <a:lnTo>
                  <a:pt x="49745" y="105564"/>
                </a:lnTo>
                <a:lnTo>
                  <a:pt x="38627" y="122024"/>
                </a:lnTo>
                <a:lnTo>
                  <a:pt x="28776" y="139354"/>
                </a:lnTo>
                <a:lnTo>
                  <a:pt x="20260" y="157487"/>
                </a:lnTo>
                <a:lnTo>
                  <a:pt x="13143" y="176358"/>
                </a:lnTo>
                <a:lnTo>
                  <a:pt x="7492" y="195899"/>
                </a:lnTo>
                <a:lnTo>
                  <a:pt x="3374" y="216045"/>
                </a:lnTo>
                <a:lnTo>
                  <a:pt x="854" y="236729"/>
                </a:lnTo>
                <a:lnTo>
                  <a:pt x="0" y="25788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8" name="object 48"/>
          <p:cNvSpPr/>
          <p:nvPr/>
        </p:nvSpPr>
        <p:spPr>
          <a:xfrm>
            <a:off x="4418440" y="2131737"/>
            <a:ext cx="248453" cy="248453"/>
          </a:xfrm>
          <a:custGeom>
            <a:avLst/>
            <a:gdLst/>
            <a:ahLst/>
            <a:cxnLst/>
            <a:rect l="l" t="t" r="r" b="b"/>
            <a:pathLst>
              <a:path w="515771" h="515771">
                <a:moveTo>
                  <a:pt x="0" y="257885"/>
                </a:moveTo>
                <a:lnTo>
                  <a:pt x="854" y="236729"/>
                </a:lnTo>
                <a:lnTo>
                  <a:pt x="3374" y="216045"/>
                </a:lnTo>
                <a:lnTo>
                  <a:pt x="7492" y="195899"/>
                </a:lnTo>
                <a:lnTo>
                  <a:pt x="13143" y="176358"/>
                </a:lnTo>
                <a:lnTo>
                  <a:pt x="20260" y="157487"/>
                </a:lnTo>
                <a:lnTo>
                  <a:pt x="28776" y="139354"/>
                </a:lnTo>
                <a:lnTo>
                  <a:pt x="38627" y="122024"/>
                </a:lnTo>
                <a:lnTo>
                  <a:pt x="49745" y="105564"/>
                </a:lnTo>
                <a:lnTo>
                  <a:pt x="62063" y="90039"/>
                </a:lnTo>
                <a:lnTo>
                  <a:pt x="75517" y="75517"/>
                </a:lnTo>
                <a:lnTo>
                  <a:pt x="90039" y="62063"/>
                </a:lnTo>
                <a:lnTo>
                  <a:pt x="105564" y="49745"/>
                </a:lnTo>
                <a:lnTo>
                  <a:pt x="122024" y="38627"/>
                </a:lnTo>
                <a:lnTo>
                  <a:pt x="139354" y="28776"/>
                </a:lnTo>
                <a:lnTo>
                  <a:pt x="157487" y="20260"/>
                </a:lnTo>
                <a:lnTo>
                  <a:pt x="176358" y="13143"/>
                </a:lnTo>
                <a:lnTo>
                  <a:pt x="195899" y="7492"/>
                </a:lnTo>
                <a:lnTo>
                  <a:pt x="216045" y="3374"/>
                </a:lnTo>
                <a:lnTo>
                  <a:pt x="236729" y="854"/>
                </a:lnTo>
                <a:lnTo>
                  <a:pt x="257885" y="0"/>
                </a:lnTo>
                <a:lnTo>
                  <a:pt x="279042" y="854"/>
                </a:lnTo>
                <a:lnTo>
                  <a:pt x="299726" y="3374"/>
                </a:lnTo>
                <a:lnTo>
                  <a:pt x="319872" y="7492"/>
                </a:lnTo>
                <a:lnTo>
                  <a:pt x="339413" y="13143"/>
                </a:lnTo>
                <a:lnTo>
                  <a:pt x="358284" y="20260"/>
                </a:lnTo>
                <a:lnTo>
                  <a:pt x="376417" y="28776"/>
                </a:lnTo>
                <a:lnTo>
                  <a:pt x="393747" y="38627"/>
                </a:lnTo>
                <a:lnTo>
                  <a:pt x="410207" y="49745"/>
                </a:lnTo>
                <a:lnTo>
                  <a:pt x="425732" y="62063"/>
                </a:lnTo>
                <a:lnTo>
                  <a:pt x="440254" y="75517"/>
                </a:lnTo>
                <a:lnTo>
                  <a:pt x="453707" y="90039"/>
                </a:lnTo>
                <a:lnTo>
                  <a:pt x="466026" y="105564"/>
                </a:lnTo>
                <a:lnTo>
                  <a:pt x="477144" y="122024"/>
                </a:lnTo>
                <a:lnTo>
                  <a:pt x="486994" y="139354"/>
                </a:lnTo>
                <a:lnTo>
                  <a:pt x="495511" y="157487"/>
                </a:lnTo>
                <a:lnTo>
                  <a:pt x="502628" y="176358"/>
                </a:lnTo>
                <a:lnTo>
                  <a:pt x="508279" y="195899"/>
                </a:lnTo>
                <a:lnTo>
                  <a:pt x="512397" y="216045"/>
                </a:lnTo>
                <a:lnTo>
                  <a:pt x="514917" y="236729"/>
                </a:lnTo>
                <a:lnTo>
                  <a:pt x="515771" y="257885"/>
                </a:lnTo>
                <a:lnTo>
                  <a:pt x="514917" y="279042"/>
                </a:lnTo>
                <a:lnTo>
                  <a:pt x="512397" y="299726"/>
                </a:lnTo>
                <a:lnTo>
                  <a:pt x="508279" y="319872"/>
                </a:lnTo>
                <a:lnTo>
                  <a:pt x="502628" y="339413"/>
                </a:lnTo>
                <a:lnTo>
                  <a:pt x="495511" y="358284"/>
                </a:lnTo>
                <a:lnTo>
                  <a:pt x="486994" y="376417"/>
                </a:lnTo>
                <a:lnTo>
                  <a:pt x="477144" y="393747"/>
                </a:lnTo>
                <a:lnTo>
                  <a:pt x="466026" y="410207"/>
                </a:lnTo>
                <a:lnTo>
                  <a:pt x="453707" y="425732"/>
                </a:lnTo>
                <a:lnTo>
                  <a:pt x="440254" y="440254"/>
                </a:lnTo>
                <a:lnTo>
                  <a:pt x="425732" y="453707"/>
                </a:lnTo>
                <a:lnTo>
                  <a:pt x="410207" y="466026"/>
                </a:lnTo>
                <a:lnTo>
                  <a:pt x="393747" y="477144"/>
                </a:lnTo>
                <a:lnTo>
                  <a:pt x="376417" y="486994"/>
                </a:lnTo>
                <a:lnTo>
                  <a:pt x="358284" y="495511"/>
                </a:lnTo>
                <a:lnTo>
                  <a:pt x="339413" y="502628"/>
                </a:lnTo>
                <a:lnTo>
                  <a:pt x="319872" y="508279"/>
                </a:lnTo>
                <a:lnTo>
                  <a:pt x="299726" y="512397"/>
                </a:lnTo>
                <a:lnTo>
                  <a:pt x="279042" y="514917"/>
                </a:lnTo>
                <a:lnTo>
                  <a:pt x="257885" y="515771"/>
                </a:lnTo>
                <a:lnTo>
                  <a:pt x="236729" y="514917"/>
                </a:lnTo>
                <a:lnTo>
                  <a:pt x="216045" y="512397"/>
                </a:lnTo>
                <a:lnTo>
                  <a:pt x="195899" y="508279"/>
                </a:lnTo>
                <a:lnTo>
                  <a:pt x="176358" y="502628"/>
                </a:lnTo>
                <a:lnTo>
                  <a:pt x="157487" y="495511"/>
                </a:lnTo>
                <a:lnTo>
                  <a:pt x="139354" y="486994"/>
                </a:lnTo>
                <a:lnTo>
                  <a:pt x="122024" y="477144"/>
                </a:lnTo>
                <a:lnTo>
                  <a:pt x="105564" y="466026"/>
                </a:lnTo>
                <a:lnTo>
                  <a:pt x="90039" y="453707"/>
                </a:lnTo>
                <a:lnTo>
                  <a:pt x="75517" y="440254"/>
                </a:lnTo>
                <a:lnTo>
                  <a:pt x="62063" y="425732"/>
                </a:lnTo>
                <a:lnTo>
                  <a:pt x="49745" y="410207"/>
                </a:lnTo>
                <a:lnTo>
                  <a:pt x="38627" y="393747"/>
                </a:lnTo>
                <a:lnTo>
                  <a:pt x="28776" y="376417"/>
                </a:lnTo>
                <a:lnTo>
                  <a:pt x="20260" y="358284"/>
                </a:lnTo>
                <a:lnTo>
                  <a:pt x="13143" y="339413"/>
                </a:lnTo>
                <a:lnTo>
                  <a:pt x="7492" y="319872"/>
                </a:lnTo>
                <a:lnTo>
                  <a:pt x="3374" y="299726"/>
                </a:lnTo>
                <a:lnTo>
                  <a:pt x="854" y="279042"/>
                </a:lnTo>
                <a:lnTo>
                  <a:pt x="0" y="257885"/>
                </a:lnTo>
                <a:close/>
              </a:path>
            </a:pathLst>
          </a:custGeom>
          <a:ln w="45387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6" name="object 46"/>
          <p:cNvSpPr/>
          <p:nvPr/>
        </p:nvSpPr>
        <p:spPr>
          <a:xfrm>
            <a:off x="6246233" y="1214111"/>
            <a:ext cx="1541519" cy="1051070"/>
          </a:xfrm>
          <a:custGeom>
            <a:avLst/>
            <a:gdLst/>
            <a:ahLst/>
            <a:cxnLst/>
            <a:rect l="l" t="t" r="r" b="b"/>
            <a:pathLst>
              <a:path w="3200077" h="2181944">
                <a:moveTo>
                  <a:pt x="0" y="2144464"/>
                </a:moveTo>
                <a:lnTo>
                  <a:pt x="25444" y="2181944"/>
                </a:lnTo>
                <a:lnTo>
                  <a:pt x="3125232" y="78166"/>
                </a:lnTo>
                <a:lnTo>
                  <a:pt x="3137726" y="69686"/>
                </a:lnTo>
                <a:lnTo>
                  <a:pt x="3200077" y="0"/>
                </a:lnTo>
                <a:lnTo>
                  <a:pt x="3049243" y="20172"/>
                </a:lnTo>
                <a:lnTo>
                  <a:pt x="3112282" y="32207"/>
                </a:lnTo>
                <a:lnTo>
                  <a:pt x="3125004" y="51004"/>
                </a:lnTo>
                <a:lnTo>
                  <a:pt x="3099737" y="40721"/>
                </a:lnTo>
                <a:lnTo>
                  <a:pt x="0" y="2144464"/>
                </a:lnTo>
                <a:close/>
              </a:path>
              <a:path w="3200077" h="2181944">
                <a:moveTo>
                  <a:pt x="3112282" y="32207"/>
                </a:moveTo>
                <a:lnTo>
                  <a:pt x="3049243" y="20172"/>
                </a:lnTo>
                <a:lnTo>
                  <a:pt x="3099737" y="40721"/>
                </a:lnTo>
                <a:lnTo>
                  <a:pt x="3125004" y="51004"/>
                </a:lnTo>
                <a:lnTo>
                  <a:pt x="3112282" y="32207"/>
                </a:lnTo>
                <a:close/>
              </a:path>
              <a:path w="3200077" h="2181944">
                <a:moveTo>
                  <a:pt x="3137726" y="69686"/>
                </a:moveTo>
                <a:lnTo>
                  <a:pt x="3125232" y="78166"/>
                </a:lnTo>
                <a:lnTo>
                  <a:pt x="3125692" y="132839"/>
                </a:lnTo>
                <a:lnTo>
                  <a:pt x="3200077" y="0"/>
                </a:lnTo>
                <a:lnTo>
                  <a:pt x="3137726" y="6968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5" name="object 45"/>
          <p:cNvSpPr txBox="1"/>
          <p:nvPr/>
        </p:nvSpPr>
        <p:spPr>
          <a:xfrm>
            <a:off x="2241609" y="292332"/>
            <a:ext cx="1703577" cy="277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75"/>
              </a:lnSpc>
              <a:spcBef>
                <a:spcPts val="110"/>
              </a:spcBef>
            </a:pPr>
            <a:r>
              <a:rPr sz="2070" b="1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Диагностика</a:t>
            </a:r>
            <a:endParaRPr sz="207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57010" y="82024"/>
            <a:ext cx="3351219" cy="551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75"/>
              </a:lnSpc>
              <a:spcBef>
                <a:spcPts val="110"/>
              </a:spcBef>
            </a:pPr>
            <a:r>
              <a:rPr lang="ru-RU" b="1" u="sng" spc="-2" dirty="0" smtClean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Почему не проводим общую лабораторную диагностику?? </a:t>
            </a:r>
            <a:endParaRPr u="sng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63699" y="1063336"/>
            <a:ext cx="1454428" cy="787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650"/>
              </a:lnSpc>
              <a:spcBef>
                <a:spcPts val="80"/>
              </a:spcBef>
            </a:pP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Ла</a:t>
            </a:r>
            <a:r>
              <a:rPr sz="1565" b="1" spc="-7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орат</a:t>
            </a:r>
            <a:r>
              <a:rPr sz="1565" b="1" spc="-7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рная</a:t>
            </a:r>
            <a:endParaRPr sz="1565" dirty="0">
              <a:latin typeface="Arial" panose="020B0604020202020204"/>
              <a:cs typeface="Arial" panose="020B0604020202020204"/>
            </a:endParaRPr>
          </a:p>
          <a:p>
            <a:pPr marL="6350" marR="29845">
              <a:lnSpc>
                <a:spcPct val="96000"/>
              </a:lnSpc>
            </a:pP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565" b="1" spc="-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агностика</a:t>
            </a:r>
            <a:endParaRPr sz="1565" dirty="0">
              <a:latin typeface="Arial" panose="020B0604020202020204"/>
              <a:cs typeface="Arial" panose="020B0604020202020204"/>
            </a:endParaRPr>
          </a:p>
          <a:p>
            <a:pPr marL="6350" marR="29845">
              <a:lnSpc>
                <a:spcPct val="96000"/>
              </a:lnSpc>
              <a:spcBef>
                <a:spcPts val="860"/>
              </a:spcBef>
            </a:pPr>
            <a:r>
              <a:rPr sz="156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общая</a:t>
            </a:r>
            <a:endParaRPr sz="156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17036" y="1074707"/>
            <a:ext cx="2555765" cy="142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925" marR="23495">
              <a:lnSpc>
                <a:spcPts val="1645"/>
              </a:lnSpc>
              <a:spcBef>
                <a:spcPts val="80"/>
              </a:spcBef>
            </a:pP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Подробная</a:t>
            </a:r>
            <a:r>
              <a:rPr sz="1565" b="1" spc="9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оценка</a:t>
            </a:r>
            <a:endParaRPr sz="1565" dirty="0">
              <a:latin typeface="Arial" panose="020B0604020202020204"/>
              <a:cs typeface="Arial" panose="020B0604020202020204"/>
            </a:endParaRPr>
          </a:p>
          <a:p>
            <a:pPr marL="34925">
              <a:lnSpc>
                <a:spcPct val="100000"/>
              </a:lnSpc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жа</a:t>
            </a:r>
            <a:r>
              <a:rPr sz="135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об,</a:t>
            </a:r>
            <a:r>
              <a:rPr sz="1350" spc="-36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ана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неза</a:t>
            </a:r>
            <a:r>
              <a:rPr sz="1350" spc="-3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заболева</a:t>
            </a:r>
            <a:r>
              <a:rPr sz="135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ия, э</a:t>
            </a:r>
            <a:r>
              <a:rPr sz="135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идемиолог</a:t>
            </a:r>
            <a:r>
              <a:rPr sz="135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35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ч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ес</a:t>
            </a:r>
            <a:r>
              <a:rPr sz="135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ого</a:t>
            </a:r>
            <a:endParaRPr sz="1350" dirty="0">
              <a:latin typeface="Arial" panose="020B0604020202020204"/>
              <a:cs typeface="Arial" panose="020B0604020202020204"/>
            </a:endParaRPr>
          </a:p>
          <a:p>
            <a:pPr marL="34925" marR="23495">
              <a:lnSpc>
                <a:spcPct val="96000"/>
              </a:lnSpc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ана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неза</a:t>
            </a:r>
            <a:endParaRPr sz="1350" dirty="0">
              <a:latin typeface="Arial" panose="020B0604020202020204"/>
              <a:cs typeface="Arial" panose="020B0604020202020204"/>
            </a:endParaRPr>
          </a:p>
          <a:p>
            <a:pPr marL="6350" marR="23495">
              <a:lnSpc>
                <a:spcPct val="96000"/>
              </a:lnSpc>
              <a:spcBef>
                <a:spcPts val="1000"/>
              </a:spcBef>
            </a:pP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Физ</a:t>
            </a:r>
            <a:r>
              <a:rPr sz="1565" b="1" spc="-7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кальное</a:t>
            </a:r>
            <a:endParaRPr sz="1565" dirty="0">
              <a:latin typeface="Arial" panose="020B0604020202020204"/>
              <a:cs typeface="Arial" panose="020B0604020202020204"/>
            </a:endParaRPr>
          </a:p>
          <a:p>
            <a:pPr marL="6350" marR="23495">
              <a:lnSpc>
                <a:spcPct val="96000"/>
              </a:lnSpc>
              <a:spcBef>
                <a:spcPts val="75"/>
              </a:spcBef>
            </a:pP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565" b="1" spc="-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следо</a:t>
            </a:r>
            <a:r>
              <a:rPr sz="1565" b="1" spc="-7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565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ание:</a:t>
            </a:r>
            <a:endParaRPr sz="156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82606" y="1113347"/>
            <a:ext cx="137127" cy="189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475"/>
              </a:lnSpc>
              <a:spcBef>
                <a:spcPts val="75"/>
              </a:spcBef>
            </a:pPr>
            <a:r>
              <a:rPr sz="1395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39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21485" y="1113347"/>
            <a:ext cx="137127" cy="189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475"/>
              </a:lnSpc>
              <a:spcBef>
                <a:spcPts val="75"/>
              </a:spcBef>
            </a:pPr>
            <a:r>
              <a:rPr sz="1395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endParaRPr sz="139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43663" y="1176374"/>
            <a:ext cx="2361764" cy="1210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3495">
              <a:lnSpc>
                <a:spcPts val="1425"/>
              </a:lnSpc>
              <a:spcBef>
                <a:spcPts val="70"/>
              </a:spcBef>
            </a:pPr>
            <a:r>
              <a:rPr sz="13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Диагноз</a:t>
            </a:r>
            <a:r>
              <a:rPr sz="1350" b="1" spc="-5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350" b="1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3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350" b="1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навли</a:t>
            </a:r>
            <a:r>
              <a:rPr sz="1350" b="1" spc="2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3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b="1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3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350" b="1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3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я</a:t>
            </a:r>
            <a:endParaRPr sz="135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100000"/>
              </a:lnSpc>
            </a:pP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350" spc="-1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ос</a:t>
            </a:r>
            <a:r>
              <a:rPr sz="1350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ов</a:t>
            </a:r>
            <a:r>
              <a:rPr sz="1350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нии</a:t>
            </a:r>
            <a:r>
              <a:rPr sz="1350" spc="-39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клинич</a:t>
            </a:r>
            <a:r>
              <a:rPr sz="1350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350" spc="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ого обследова</a:t>
            </a:r>
            <a:r>
              <a:rPr sz="1350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ия,</a:t>
            </a:r>
            <a:r>
              <a:rPr sz="1350" spc="-48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данн</a:t>
            </a:r>
            <a:r>
              <a:rPr sz="1350" spc="-7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ы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х эпи</a:t>
            </a:r>
            <a:r>
              <a:rPr sz="1350" spc="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350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иологичес</a:t>
            </a:r>
            <a:r>
              <a:rPr sz="1350" spc="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ого а</a:t>
            </a:r>
            <a:r>
              <a:rPr sz="1350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spc="-7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неза</a:t>
            </a:r>
            <a:r>
              <a:rPr sz="1350" spc="-39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 р</a:t>
            </a:r>
            <a:r>
              <a:rPr sz="1350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зульт</a:t>
            </a:r>
            <a:r>
              <a:rPr sz="1350" spc="-7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тов лабор</a:t>
            </a:r>
            <a:r>
              <a:rPr sz="1350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торных</a:t>
            </a:r>
            <a:r>
              <a:rPr sz="1350" spc="-69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исследован</a:t>
            </a:r>
            <a:r>
              <a:rPr sz="1350" spc="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3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й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63699" y="1878369"/>
            <a:ext cx="123543" cy="506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35"/>
              </a:lnSpc>
              <a:spcBef>
                <a:spcPts val="90"/>
              </a:spcBef>
            </a:pPr>
            <a:r>
              <a:rPr sz="17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735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55"/>
              </a:spcBef>
            </a:pPr>
            <a:r>
              <a:rPr sz="17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73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31324" y="1902356"/>
            <a:ext cx="1771657" cy="1409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9845">
              <a:lnSpc>
                <a:spcPts val="1425"/>
              </a:lnSpc>
              <a:spcBef>
                <a:spcPts val="70"/>
              </a:spcBef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общ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350" spc="-26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ализ</a:t>
            </a:r>
            <a:r>
              <a:rPr sz="1350" spc="-2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кр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ви;</a:t>
            </a:r>
            <a:endParaRPr sz="1350">
              <a:latin typeface="Arial" panose="020B0604020202020204"/>
              <a:cs typeface="Arial" panose="020B0604020202020204"/>
            </a:endParaRPr>
          </a:p>
          <a:p>
            <a:pPr marL="6350" marR="29845">
              <a:lnSpc>
                <a:spcPct val="96000"/>
              </a:lnSpc>
              <a:spcBef>
                <a:spcPts val="515"/>
              </a:spcBef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биохи</a:t>
            </a:r>
            <a:r>
              <a:rPr sz="1350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ичес</a:t>
            </a:r>
            <a:r>
              <a:rPr sz="135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35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й</a:t>
            </a:r>
            <a:endParaRPr sz="1350">
              <a:latin typeface="Arial" panose="020B0604020202020204"/>
              <a:cs typeface="Arial" panose="020B0604020202020204"/>
            </a:endParaRPr>
          </a:p>
          <a:p>
            <a:pPr marL="6350" marR="29845">
              <a:lnSpc>
                <a:spcPct val="96000"/>
              </a:lnSpc>
              <a:spcBef>
                <a:spcPts val="65"/>
              </a:spcBef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ализ</a:t>
            </a:r>
            <a:r>
              <a:rPr sz="1350" spc="-2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кр</a:t>
            </a:r>
            <a:r>
              <a:rPr sz="1350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ви;</a:t>
            </a:r>
            <a:endParaRPr sz="135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590"/>
              </a:spcBef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исследова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35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350" spc="-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ур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вня</a:t>
            </a:r>
            <a:endParaRPr sz="1350">
              <a:latin typeface="Arial" panose="020B0604020202020204"/>
              <a:cs typeface="Arial" panose="020B0604020202020204"/>
            </a:endParaRPr>
          </a:p>
          <a:p>
            <a:pPr marL="6350" marR="20955">
              <a:lnSpc>
                <a:spcPct val="96000"/>
              </a:lnSpc>
              <a:spcBef>
                <a:spcPts val="65"/>
              </a:spcBef>
            </a:pPr>
            <a:r>
              <a:rPr sz="1350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-р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активно</a:t>
            </a:r>
            <a:r>
              <a:rPr sz="135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г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350" spc="-66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белк</a:t>
            </a:r>
            <a:r>
              <a:rPr sz="135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350">
              <a:latin typeface="Arial" panose="020B0604020202020204"/>
              <a:cs typeface="Arial" panose="020B0604020202020204"/>
            </a:endParaRPr>
          </a:p>
          <a:p>
            <a:pPr marL="6350" marR="29845">
              <a:lnSpc>
                <a:spcPct val="96000"/>
              </a:lnSpc>
              <a:spcBef>
                <a:spcPts val="590"/>
              </a:spcBef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пульсокси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ет</a:t>
            </a:r>
            <a:r>
              <a:rPr sz="135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35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я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.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86858" y="2171981"/>
            <a:ext cx="137127" cy="189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475"/>
              </a:lnSpc>
              <a:spcBef>
                <a:spcPts val="75"/>
              </a:spcBef>
            </a:pPr>
            <a:r>
              <a:rPr sz="1395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39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7037" y="2589504"/>
            <a:ext cx="105655" cy="199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550"/>
              </a:lnSpc>
              <a:spcBef>
                <a:spcPts val="80"/>
              </a:spcBef>
            </a:pPr>
            <a:r>
              <a:rPr sz="147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47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84662" y="2609822"/>
            <a:ext cx="1896223" cy="32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05"/>
              </a:lnSpc>
              <a:spcBef>
                <a:spcPts val="60"/>
              </a:spcBef>
            </a:pP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оценка с</a:t>
            </a:r>
            <a:r>
              <a:rPr sz="113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130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истых</a:t>
            </a:r>
            <a:r>
              <a:rPr sz="1130" spc="-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обо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очек</a:t>
            </a:r>
            <a:endParaRPr sz="1130">
              <a:latin typeface="Arial" panose="020B0604020202020204"/>
              <a:cs typeface="Arial" panose="020B0604020202020204"/>
            </a:endParaRPr>
          </a:p>
          <a:p>
            <a:pPr marL="6350" marR="21590">
              <a:lnSpc>
                <a:spcPct val="96000"/>
              </a:lnSpc>
            </a:pP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ды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х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ате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ьных п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13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13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85901" y="2609824"/>
            <a:ext cx="573953" cy="156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05"/>
              </a:lnSpc>
              <a:spcBef>
                <a:spcPts val="60"/>
              </a:spcBef>
            </a:pP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вер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х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них</a:t>
            </a:r>
            <a:endParaRPr sz="113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63699" y="2627207"/>
            <a:ext cx="123543" cy="234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35"/>
              </a:lnSpc>
              <a:spcBef>
                <a:spcPts val="90"/>
              </a:spcBef>
            </a:pPr>
            <a:r>
              <a:rPr sz="17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73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24845" y="3001768"/>
            <a:ext cx="1925728" cy="44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645"/>
              </a:lnSpc>
              <a:spcBef>
                <a:spcPts val="80"/>
              </a:spcBef>
            </a:pPr>
            <a:r>
              <a:rPr sz="156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Инструмента</a:t>
            </a:r>
            <a:r>
              <a:rPr sz="156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56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ьная</a:t>
            </a:r>
            <a:endParaRPr sz="1565">
              <a:latin typeface="Arial" panose="020B0604020202020204"/>
              <a:cs typeface="Arial" panose="020B0604020202020204"/>
            </a:endParaRPr>
          </a:p>
          <a:p>
            <a:pPr marL="6350" marR="29845">
              <a:lnSpc>
                <a:spcPct val="96000"/>
              </a:lnSpc>
            </a:pPr>
            <a:r>
              <a:rPr sz="156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565" b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56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агностика</a:t>
            </a:r>
            <a:endParaRPr sz="1565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17036" y="3033408"/>
            <a:ext cx="105720" cy="74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0">
              <a:lnSpc>
                <a:spcPts val="1550"/>
              </a:lnSpc>
              <a:spcBef>
                <a:spcPts val="80"/>
              </a:spcBef>
            </a:pPr>
            <a:r>
              <a:rPr sz="147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470">
              <a:latin typeface="Arial" panose="020B0604020202020204"/>
              <a:cs typeface="Arial" panose="020B0604020202020204"/>
            </a:endParaRPr>
          </a:p>
          <a:p>
            <a:pPr marL="6350" marR="0">
              <a:lnSpc>
                <a:spcPct val="96000"/>
              </a:lnSpc>
              <a:spcBef>
                <a:spcPts val="370"/>
              </a:spcBef>
            </a:pPr>
            <a:r>
              <a:rPr sz="147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47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450"/>
              </a:spcBef>
            </a:pPr>
            <a:r>
              <a:rPr sz="147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47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4660" y="3053729"/>
            <a:ext cx="2385469" cy="1587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18415">
              <a:lnSpc>
                <a:spcPts val="1205"/>
              </a:lnSpc>
              <a:spcBef>
                <a:spcPts val="60"/>
              </a:spcBef>
            </a:pP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ск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ль</a:t>
            </a:r>
            <a:r>
              <a:rPr sz="113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ация</a:t>
            </a:r>
            <a:r>
              <a:rPr sz="1130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130" spc="-1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рк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13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ия</a:t>
            </a:r>
            <a:r>
              <a:rPr sz="1130" spc="-16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гки</a:t>
            </a:r>
            <a:r>
              <a:rPr sz="1130" spc="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х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130">
              <a:latin typeface="Arial" panose="020B0604020202020204"/>
              <a:cs typeface="Arial" panose="020B0604020202020204"/>
            </a:endParaRPr>
          </a:p>
          <a:p>
            <a:pPr marL="6350" marR="18415">
              <a:lnSpc>
                <a:spcPct val="96000"/>
              </a:lnSpc>
              <a:spcBef>
                <a:spcPts val="775"/>
              </a:spcBef>
            </a:pP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ль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ация</a:t>
            </a:r>
            <a:r>
              <a:rPr sz="1130" spc="-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лимфатич</a:t>
            </a:r>
            <a:r>
              <a:rPr sz="1130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ск</a:t>
            </a:r>
            <a:r>
              <a:rPr sz="113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х</a:t>
            </a:r>
            <a:r>
              <a:rPr sz="1130" spc="-1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узл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ов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13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100000"/>
              </a:lnSpc>
              <a:spcBef>
                <a:spcPts val="835"/>
              </a:spcBef>
            </a:pP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исс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едование</a:t>
            </a:r>
            <a:r>
              <a:rPr sz="1130" spc="-1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орган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 брюшной п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сти</a:t>
            </a:r>
            <a:r>
              <a:rPr sz="1130" spc="-1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 о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ием</a:t>
            </a:r>
            <a:r>
              <a:rPr sz="1130" spc="-1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130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ов п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чени</a:t>
            </a:r>
            <a:r>
              <a:rPr sz="113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 се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езенк</a:t>
            </a:r>
            <a:r>
              <a:rPr sz="113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130">
              <a:latin typeface="Arial" panose="020B0604020202020204"/>
              <a:cs typeface="Arial" panose="020B0604020202020204"/>
            </a:endParaRPr>
          </a:p>
          <a:p>
            <a:pPr marL="6350" marR="18415">
              <a:lnSpc>
                <a:spcPct val="96000"/>
              </a:lnSpc>
              <a:spcBef>
                <a:spcPts val="785"/>
              </a:spcBef>
            </a:pP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рмометрия;</a:t>
            </a:r>
            <a:endParaRPr sz="1130">
              <a:latin typeface="Arial" panose="020B0604020202020204"/>
              <a:cs typeface="Arial" panose="020B0604020202020204"/>
            </a:endParaRPr>
          </a:p>
          <a:p>
            <a:pPr marL="6350" marR="18415">
              <a:lnSpc>
                <a:spcPct val="96000"/>
              </a:lnSpc>
              <a:spcBef>
                <a:spcPts val="835"/>
              </a:spcBef>
            </a:pP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Из</a:t>
            </a:r>
            <a:r>
              <a:rPr sz="1130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ение Ч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С,</a:t>
            </a:r>
            <a:r>
              <a:rPr sz="113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АД и ЧДД;</a:t>
            </a:r>
            <a:endParaRPr sz="113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63701" y="3104239"/>
            <a:ext cx="142079" cy="7847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18415">
              <a:lnSpc>
                <a:spcPts val="1835"/>
              </a:lnSpc>
              <a:spcBef>
                <a:spcPts val="90"/>
              </a:spcBef>
            </a:pPr>
            <a:r>
              <a:rPr sz="17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735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830"/>
              </a:spcBef>
            </a:pPr>
            <a:r>
              <a:rPr sz="1395" b="1" i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+</a:t>
            </a:r>
            <a:endParaRPr sz="1395">
              <a:latin typeface="Arial" panose="020B0604020202020204"/>
              <a:cs typeface="Arial" panose="020B0604020202020204"/>
            </a:endParaRPr>
          </a:p>
          <a:p>
            <a:pPr marL="6350" marR="18415">
              <a:lnSpc>
                <a:spcPts val="1810"/>
              </a:lnSpc>
              <a:spcBef>
                <a:spcPts val="90"/>
              </a:spcBef>
            </a:pPr>
            <a:r>
              <a:rPr sz="176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76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16188" y="3471229"/>
            <a:ext cx="1724593" cy="87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19050">
              <a:lnSpc>
                <a:spcPts val="1475"/>
              </a:lnSpc>
              <a:spcBef>
                <a:spcPts val="75"/>
              </a:spcBef>
            </a:pPr>
            <a:r>
              <a:rPr sz="1395" b="1" i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па</a:t>
            </a:r>
            <a:r>
              <a:rPr sz="1395" b="1" i="1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ц</a:t>
            </a:r>
            <a:r>
              <a:rPr sz="1395" b="1" i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ие</a:t>
            </a:r>
            <a:r>
              <a:rPr sz="1395" b="1" i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395" b="1" i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395" b="1" i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95" b="1" i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395" b="1" i="1" spc="-8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95" b="1" i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395" b="1" i="1" spc="-8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95" b="1" i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ОДН:</a:t>
            </a:r>
            <a:endParaRPr sz="1395" dirty="0">
              <a:latin typeface="Arial" panose="020B0604020202020204"/>
              <a:cs typeface="Arial" panose="020B0604020202020204"/>
            </a:endParaRPr>
          </a:p>
          <a:p>
            <a:pPr marL="20955" marR="25400">
              <a:lnSpc>
                <a:spcPct val="96000"/>
              </a:lnSpc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исследо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ие</a:t>
            </a:r>
            <a:r>
              <a:rPr sz="1350" spc="-6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г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</a:t>
            </a:r>
            <a:endParaRPr sz="1350" dirty="0">
              <a:latin typeface="Arial" panose="020B0604020202020204"/>
              <a:cs typeface="Arial" panose="020B0604020202020204"/>
            </a:endParaRPr>
          </a:p>
          <a:p>
            <a:pPr marL="20955">
              <a:lnSpc>
                <a:spcPct val="96000"/>
              </a:lnSpc>
              <a:spcBef>
                <a:spcPts val="65"/>
              </a:spcBef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те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иа</a:t>
            </a:r>
            <a:r>
              <a:rPr sz="1350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ьной</a:t>
            </a:r>
            <a:r>
              <a:rPr sz="1350" spc="-5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кр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35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350" dirty="0">
              <a:latin typeface="Arial" panose="020B0604020202020204"/>
              <a:cs typeface="Arial" panose="020B0604020202020204"/>
            </a:endParaRPr>
          </a:p>
          <a:p>
            <a:pPr marL="20955" marR="25400">
              <a:lnSpc>
                <a:spcPct val="96000"/>
              </a:lnSpc>
              <a:spcBef>
                <a:spcPts val="585"/>
              </a:spcBef>
            </a:pPr>
            <a:r>
              <a:rPr sz="139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ко</a:t>
            </a:r>
            <a:r>
              <a:rPr sz="1395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39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гулог</a:t>
            </a:r>
            <a:r>
              <a:rPr sz="1395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39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ам</a:t>
            </a:r>
            <a:r>
              <a:rPr sz="1395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39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а.</a:t>
            </a:r>
            <a:endParaRPr sz="139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24846" y="3545051"/>
            <a:ext cx="123543" cy="234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35"/>
              </a:lnSpc>
              <a:spcBef>
                <a:spcPts val="90"/>
              </a:spcBef>
            </a:pPr>
            <a:r>
              <a:rPr sz="173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735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92447" y="3569038"/>
            <a:ext cx="1172500" cy="370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2860">
              <a:lnSpc>
                <a:spcPts val="1425"/>
              </a:lnSpc>
              <a:spcBef>
                <a:spcPts val="70"/>
              </a:spcBef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КТ</a:t>
            </a:r>
            <a:r>
              <a:rPr sz="1350" spc="-16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легких</a:t>
            </a:r>
            <a:endParaRPr sz="135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10"/>
              </a:spcBef>
            </a:pP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(п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5" spc="28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ии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72473" y="3772610"/>
            <a:ext cx="976756" cy="16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зм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7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ти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7254" y="3772610"/>
            <a:ext cx="121223" cy="16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–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92447" y="3958122"/>
            <a:ext cx="1921208" cy="655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об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7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я</a:t>
            </a:r>
            <a:r>
              <a:rPr sz="1205" spc="16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spc="7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ге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ог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ия</a:t>
            </a:r>
            <a:endParaRPr sz="1205">
              <a:latin typeface="Arial" panose="020B0604020202020204"/>
              <a:cs typeface="Arial" panose="020B0604020202020204"/>
            </a:endParaRPr>
          </a:p>
          <a:p>
            <a:pPr marL="6350" marR="22860">
              <a:lnSpc>
                <a:spcPct val="96000"/>
              </a:lnSpc>
              <a:spcBef>
                <a:spcPts val="10"/>
              </a:spcBef>
            </a:pP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или</a:t>
            </a:r>
            <a:r>
              <a:rPr sz="1205" spc="2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ЗИ</a:t>
            </a:r>
            <a:r>
              <a:rPr sz="1205" spc="20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ОРК</a:t>
            </a:r>
            <a:r>
              <a:rPr sz="120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120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205">
              <a:latin typeface="Arial" panose="020B0604020202020204"/>
              <a:cs typeface="Arial" panose="020B0604020202020204"/>
            </a:endParaRPr>
          </a:p>
          <a:p>
            <a:pPr marL="6350" marR="22860">
              <a:lnSpc>
                <a:spcPct val="96000"/>
              </a:lnSpc>
              <a:spcBef>
                <a:spcPts val="840"/>
              </a:spcBef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ЭК</a:t>
            </a:r>
            <a:r>
              <a:rPr sz="1350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Г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.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63700" y="4131349"/>
            <a:ext cx="127187" cy="242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900"/>
              </a:lnSpc>
              <a:spcBef>
                <a:spcPts val="95"/>
              </a:spcBef>
            </a:pPr>
            <a:r>
              <a:rPr sz="180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8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7037" y="4193023"/>
            <a:ext cx="105655" cy="742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550"/>
              </a:lnSpc>
              <a:spcBef>
                <a:spcPts val="80"/>
              </a:spcBef>
            </a:pPr>
            <a:r>
              <a:rPr sz="147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47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370"/>
              </a:spcBef>
            </a:pPr>
            <a:r>
              <a:rPr sz="147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47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450"/>
              </a:spcBef>
            </a:pPr>
            <a:r>
              <a:rPr sz="147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47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4846" y="4406358"/>
            <a:ext cx="123543" cy="234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35"/>
              </a:lnSpc>
              <a:spcBef>
                <a:spcPts val="90"/>
              </a:spcBef>
            </a:pPr>
            <a:r>
              <a:rPr sz="173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735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63701" y="4503113"/>
            <a:ext cx="1600879" cy="216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695"/>
              </a:lnSpc>
              <a:spcBef>
                <a:spcPts val="85"/>
              </a:spcBef>
            </a:pPr>
            <a:r>
              <a:rPr sz="156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Этиологическая</a:t>
            </a:r>
            <a:r>
              <a:rPr sz="1555" baseline="26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035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9883" y="4514570"/>
            <a:ext cx="137127" cy="189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475"/>
              </a:lnSpc>
              <a:spcBef>
                <a:spcPts val="75"/>
              </a:spcBef>
            </a:pPr>
            <a:r>
              <a:rPr sz="1395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4</a:t>
            </a:r>
            <a:endParaRPr sz="1395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63699" y="4747457"/>
            <a:ext cx="123543" cy="234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35"/>
              </a:lnSpc>
              <a:spcBef>
                <a:spcPts val="90"/>
              </a:spcBef>
            </a:pPr>
            <a:r>
              <a:rPr sz="17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1735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4661" y="4756632"/>
            <a:ext cx="2165559" cy="156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05"/>
              </a:lnSpc>
              <a:spcBef>
                <a:spcPts val="60"/>
              </a:spcBef>
            </a:pP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ль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окси</a:t>
            </a:r>
            <a:r>
              <a:rPr sz="113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рия</a:t>
            </a:r>
            <a:r>
              <a:rPr sz="1130" spc="-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 из</a:t>
            </a:r>
            <a:r>
              <a:rPr sz="113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ением</a:t>
            </a:r>
            <a:endParaRPr sz="113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55925" y="4756632"/>
            <a:ext cx="441827" cy="156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05"/>
              </a:lnSpc>
              <a:spcBef>
                <a:spcPts val="60"/>
              </a:spcBef>
            </a:pP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Sp</a:t>
            </a:r>
            <a:r>
              <a:rPr sz="1130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113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2.</a:t>
            </a:r>
            <a:endParaRPr sz="113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31324" y="4771446"/>
            <a:ext cx="1790717" cy="388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5400">
              <a:lnSpc>
                <a:spcPts val="1425"/>
              </a:lnSpc>
              <a:spcBef>
                <a:spcPts val="70"/>
              </a:spcBef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выявлен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350" spc="-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РНК</a:t>
            </a:r>
            <a:endParaRPr sz="135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SA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S-C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V-2</a:t>
            </a:r>
            <a:r>
              <a:rPr sz="1350" spc="-4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350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дом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34439" y="4976725"/>
            <a:ext cx="448461" cy="183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425"/>
              </a:lnSpc>
              <a:spcBef>
                <a:spcPts val="70"/>
              </a:spcBef>
            </a:pP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ПЦ</a:t>
            </a:r>
            <a:r>
              <a:rPr sz="1350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35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.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53401" y="5161080"/>
            <a:ext cx="1287355" cy="16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Госп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5" b="1" spc="-2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b="1" spc="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из</a:t>
            </a:r>
            <a:r>
              <a:rPr sz="1205" b="1" spc="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ция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2154" y="5161080"/>
            <a:ext cx="1299703" cy="16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ос</a:t>
            </a:r>
            <a:r>
              <a:rPr sz="1205" b="1" spc="-1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щ</a:t>
            </a:r>
            <a:r>
              <a:rPr sz="120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b="1" spc="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твл</a:t>
            </a:r>
            <a:r>
              <a:rPr sz="120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я</a:t>
            </a:r>
            <a:r>
              <a:rPr sz="1205" b="1" spc="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тся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2931" y="5161080"/>
            <a:ext cx="121223" cy="16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1678" y="5161080"/>
            <a:ext cx="3032847" cy="16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b="1" spc="-1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ч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том</a:t>
            </a:r>
            <a:r>
              <a:rPr sz="1205" b="1" spc="6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spc="-2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бов</a:t>
            </a:r>
            <a:r>
              <a:rPr sz="120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й,</a:t>
            </a:r>
            <a:r>
              <a:rPr sz="1205" b="1" spc="98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пред</a:t>
            </a:r>
            <a:r>
              <a:rPr sz="1205" b="1" spc="-1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отре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ных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3402" y="5372989"/>
            <a:ext cx="5748241" cy="166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пр</a:t>
            </a:r>
            <a:r>
              <a:rPr sz="1205" b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20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зом</a:t>
            </a:r>
            <a:r>
              <a:rPr sz="1205" b="1" spc="66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Минзд</a:t>
            </a:r>
            <a:r>
              <a:rPr sz="1205" b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ава</a:t>
            </a:r>
            <a:r>
              <a:rPr sz="1205" b="1" spc="80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b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ссии</a:t>
            </a:r>
            <a:r>
              <a:rPr sz="1205" b="1" spc="58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1205" b="1" spc="18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19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03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05" b="1" spc="6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1205" b="1" spc="18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9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8н</a:t>
            </a:r>
            <a:r>
              <a:rPr sz="1205" b="1" spc="3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«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b="1" spc="2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b="1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еменном</a:t>
            </a:r>
            <a:r>
              <a:rPr sz="1205" b="1" spc="8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по</a:t>
            </a:r>
            <a:r>
              <a:rPr sz="1205" b="1" spc="-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ядке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35300" y="5451814"/>
            <a:ext cx="1971593" cy="785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16510">
              <a:lnSpc>
                <a:spcPts val="935"/>
              </a:lnSpc>
              <a:spcBef>
                <a:spcPts val="45"/>
              </a:spcBef>
            </a:pPr>
            <a:r>
              <a:rPr sz="86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Со</a:t>
            </a:r>
            <a:r>
              <a:rPr sz="86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86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ращен</a:t>
            </a:r>
            <a:r>
              <a:rPr sz="86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6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я:</a:t>
            </a:r>
            <a:endParaRPr sz="865" dirty="0">
              <a:latin typeface="Arial" panose="020B0604020202020204"/>
              <a:cs typeface="Arial" panose="020B0604020202020204"/>
            </a:endParaRPr>
          </a:p>
          <a:p>
            <a:pPr marL="6350" marR="295275">
              <a:lnSpc>
                <a:spcPct val="100000"/>
              </a:lnSpc>
            </a:pP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КТ –</a:t>
            </a:r>
            <a:r>
              <a:rPr sz="865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компь</a:t>
            </a:r>
            <a:r>
              <a:rPr sz="865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терная</a:t>
            </a:r>
            <a:r>
              <a:rPr sz="865" spc="-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томограф</a:t>
            </a:r>
            <a:r>
              <a:rPr sz="865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я ЭКГ</a:t>
            </a:r>
            <a:r>
              <a:rPr sz="865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– э</a:t>
            </a:r>
            <a:r>
              <a:rPr sz="865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ектрокард</a:t>
            </a:r>
            <a:r>
              <a:rPr sz="865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ограмма ОДН</a:t>
            </a:r>
            <a:r>
              <a:rPr sz="865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– о</a:t>
            </a:r>
            <a:r>
              <a:rPr sz="865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трая</a:t>
            </a:r>
            <a:r>
              <a:rPr sz="865" spc="-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ды</a:t>
            </a:r>
            <a:r>
              <a:rPr sz="865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х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ате</a:t>
            </a:r>
            <a:r>
              <a:rPr sz="865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ьная недоста</a:t>
            </a:r>
            <a:r>
              <a:rPr sz="865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очнос</a:t>
            </a:r>
            <a:r>
              <a:rPr sz="865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ь</a:t>
            </a:r>
            <a:endParaRPr sz="865" dirty="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</a:pP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ПЦР</a:t>
            </a:r>
            <a:r>
              <a:rPr sz="865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– </a:t>
            </a:r>
            <a:r>
              <a:rPr sz="865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ол</a:t>
            </a:r>
            <a:r>
              <a:rPr sz="865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мер</a:t>
            </a:r>
            <a:r>
              <a:rPr sz="865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аз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ная</a:t>
            </a:r>
            <a:r>
              <a:rPr sz="865" spc="-1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цепная реакция</a:t>
            </a:r>
            <a:endParaRPr sz="86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3402" y="5584558"/>
            <a:ext cx="5302743" cy="589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b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ганиз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ции</a:t>
            </a:r>
            <a:r>
              <a:rPr sz="1205" b="1" spc="56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раб</a:t>
            </a:r>
            <a:r>
              <a:rPr sz="120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b="1" spc="-2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ы</a:t>
            </a:r>
            <a:r>
              <a:rPr sz="1205" b="1" spc="58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медиц</a:t>
            </a:r>
            <a:r>
              <a:rPr sz="1205" b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ких</a:t>
            </a:r>
            <a:r>
              <a:rPr sz="1205" b="1" spc="6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b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ганиз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ций</a:t>
            </a:r>
            <a:r>
              <a:rPr sz="1205" b="1" spc="56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b="1" spc="1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целях</a:t>
            </a:r>
            <a:r>
              <a:rPr sz="1205" b="1" spc="1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реализ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ции</a:t>
            </a:r>
            <a:endParaRPr sz="1205">
              <a:latin typeface="Arial" panose="020B0604020202020204"/>
              <a:cs typeface="Arial" panose="020B0604020202020204"/>
            </a:endParaRPr>
          </a:p>
          <a:p>
            <a:pPr marL="6350" marR="467360">
              <a:lnSpc>
                <a:spcPct val="115000"/>
              </a:lnSpc>
              <a:spcBef>
                <a:spcPts val="300"/>
              </a:spcBef>
            </a:pP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по</a:t>
            </a:r>
            <a:r>
              <a:rPr sz="1205" b="1" spc="1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профила</a:t>
            </a:r>
            <a:r>
              <a:rPr sz="1205" b="1" spc="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205" b="1" spc="-16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ике</a:t>
            </a:r>
            <a:r>
              <a:rPr sz="1205" b="1" spc="3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5" b="1" spc="1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ижению</a:t>
            </a:r>
            <a:r>
              <a:rPr sz="1205" b="1" spc="5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рисков</a:t>
            </a:r>
            <a:r>
              <a:rPr sz="1205" b="1" spc="5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рас</a:t>
            </a:r>
            <a:r>
              <a:rPr sz="120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b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b="1" spc="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b="1" spc="-16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ран</a:t>
            </a:r>
            <a:r>
              <a:rPr sz="120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ия</a:t>
            </a:r>
            <a:r>
              <a:rPr sz="1205" b="1" spc="6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нов</a:t>
            </a:r>
            <a:r>
              <a:rPr sz="1205" b="1" spc="-5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й коронавир</a:t>
            </a:r>
            <a:r>
              <a:rPr sz="1205" b="1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b="1" spc="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ой</a:t>
            </a:r>
            <a:r>
              <a:rPr sz="1205" b="1" spc="11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инфе</a:t>
            </a:r>
            <a:r>
              <a:rPr sz="1205" b="1" spc="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ции</a:t>
            </a:r>
            <a:r>
              <a:rPr sz="1205" b="1" spc="3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205" b="1" spc="-4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1205" b="1" spc="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D-19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5675" y="5584556"/>
            <a:ext cx="329780" cy="16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мер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4804" y="1147822"/>
            <a:ext cx="11268636" cy="525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COVID-19 по всему миру выявило серьезные пробелы в способности большинства стран реагировать 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эпидемию 3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страны 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Сингапур, Тайвань,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Гонконг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смогли сохранить низкий уровень заболеваемости и смертности благодаря: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крупным вложениям в обеспечение готовности к пандемии.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массовому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тестированию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цифровому мониторингу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отслеживанию перемещения отдельных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строгим карантинным мерам в подозрительных случаях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созданным большим резервам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СИЗ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01981" y="81022"/>
            <a:ext cx="7961832" cy="1066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8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998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998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Нынешний </a:t>
            </a:r>
            <a:r>
              <a:rPr lang="ru-RU" sz="2400" b="1" dirty="0">
                <a:solidFill>
                  <a:srgbClr val="998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кризис может стать толчком для развития диагностики различных вирусных и бактериальных </a:t>
            </a:r>
            <a:r>
              <a:rPr lang="ru-RU" sz="2400" b="1" dirty="0" smtClean="0">
                <a:solidFill>
                  <a:srgbClr val="998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инфекций….</a:t>
            </a:r>
            <a:r>
              <a:rPr lang="ru-RU" sz="2400" b="1" dirty="0">
                <a:solidFill>
                  <a:srgbClr val="998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998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5193947" y="2476591"/>
            <a:ext cx="5564704" cy="4230341"/>
          </a:xfrm>
          <a:custGeom>
            <a:avLst/>
            <a:gdLst/>
            <a:ahLst/>
            <a:cxnLst/>
            <a:rect l="l" t="t" r="r" b="b"/>
            <a:pathLst>
              <a:path w="11551914" h="8781875">
                <a:moveTo>
                  <a:pt x="11551914" y="0"/>
                </a:moveTo>
                <a:lnTo>
                  <a:pt x="0" y="8781875"/>
                </a:lnTo>
                <a:lnTo>
                  <a:pt x="11551914" y="8781875"/>
                </a:lnTo>
                <a:lnTo>
                  <a:pt x="1155191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2" name="object 42"/>
          <p:cNvSpPr/>
          <p:nvPr/>
        </p:nvSpPr>
        <p:spPr>
          <a:xfrm>
            <a:off x="9769474" y="5945007"/>
            <a:ext cx="1168727" cy="888471"/>
          </a:xfrm>
          <a:custGeom>
            <a:avLst/>
            <a:gdLst/>
            <a:ahLst/>
            <a:cxnLst/>
            <a:rect l="l" t="t" r="r" b="b"/>
            <a:pathLst>
              <a:path w="2426190" h="1844399">
                <a:moveTo>
                  <a:pt x="2426190" y="1844399"/>
                </a:moveTo>
                <a:lnTo>
                  <a:pt x="2426190" y="0"/>
                </a:lnTo>
                <a:lnTo>
                  <a:pt x="0" y="1844399"/>
                </a:lnTo>
                <a:lnTo>
                  <a:pt x="2426190" y="18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3" name="object 43"/>
          <p:cNvSpPr/>
          <p:nvPr/>
        </p:nvSpPr>
        <p:spPr>
          <a:xfrm>
            <a:off x="5977738" y="1236971"/>
            <a:ext cx="4782903" cy="4892223"/>
          </a:xfrm>
          <a:custGeom>
            <a:avLst/>
            <a:gdLst/>
            <a:ahLst/>
            <a:cxnLst/>
            <a:rect l="l" t="t" r="r" b="b"/>
            <a:pathLst>
              <a:path w="9928952" h="10155892">
                <a:moveTo>
                  <a:pt x="0" y="183041"/>
                </a:moveTo>
                <a:lnTo>
                  <a:pt x="0" y="9972850"/>
                </a:lnTo>
                <a:lnTo>
                  <a:pt x="606" y="9987862"/>
                </a:lnTo>
                <a:lnTo>
                  <a:pt x="9331" y="10030705"/>
                </a:lnTo>
                <a:lnTo>
                  <a:pt x="27423" y="10069268"/>
                </a:lnTo>
                <a:lnTo>
                  <a:pt x="53611" y="10102280"/>
                </a:lnTo>
                <a:lnTo>
                  <a:pt x="86623" y="10128468"/>
                </a:lnTo>
                <a:lnTo>
                  <a:pt x="125186" y="10146560"/>
                </a:lnTo>
                <a:lnTo>
                  <a:pt x="168029" y="10155285"/>
                </a:lnTo>
                <a:lnTo>
                  <a:pt x="183041" y="10155892"/>
                </a:lnTo>
                <a:lnTo>
                  <a:pt x="9745910" y="10155892"/>
                </a:lnTo>
                <a:lnTo>
                  <a:pt x="9789897" y="10150572"/>
                </a:lnTo>
                <a:lnTo>
                  <a:pt x="9830029" y="10135461"/>
                </a:lnTo>
                <a:lnTo>
                  <a:pt x="9865032" y="10111830"/>
                </a:lnTo>
                <a:lnTo>
                  <a:pt x="9893636" y="10080952"/>
                </a:lnTo>
                <a:lnTo>
                  <a:pt x="9914568" y="10044098"/>
                </a:lnTo>
                <a:lnTo>
                  <a:pt x="9926556" y="10002540"/>
                </a:lnTo>
                <a:lnTo>
                  <a:pt x="9928952" y="9972850"/>
                </a:lnTo>
                <a:lnTo>
                  <a:pt x="9928952" y="183041"/>
                </a:lnTo>
                <a:lnTo>
                  <a:pt x="9923632" y="139054"/>
                </a:lnTo>
                <a:lnTo>
                  <a:pt x="9908521" y="98923"/>
                </a:lnTo>
                <a:lnTo>
                  <a:pt x="9884891" y="63920"/>
                </a:lnTo>
                <a:lnTo>
                  <a:pt x="9854012" y="35316"/>
                </a:lnTo>
                <a:lnTo>
                  <a:pt x="9817158" y="14384"/>
                </a:lnTo>
                <a:lnTo>
                  <a:pt x="9775601" y="2395"/>
                </a:lnTo>
                <a:lnTo>
                  <a:pt x="9745910" y="0"/>
                </a:lnTo>
                <a:lnTo>
                  <a:pt x="183041" y="0"/>
                </a:lnTo>
                <a:lnTo>
                  <a:pt x="139054" y="5319"/>
                </a:lnTo>
                <a:lnTo>
                  <a:pt x="98923" y="20430"/>
                </a:lnTo>
                <a:lnTo>
                  <a:pt x="63920" y="44061"/>
                </a:lnTo>
                <a:lnTo>
                  <a:pt x="35316" y="74939"/>
                </a:lnTo>
                <a:lnTo>
                  <a:pt x="14384" y="111793"/>
                </a:lnTo>
                <a:lnTo>
                  <a:pt x="2395" y="153351"/>
                </a:lnTo>
                <a:lnTo>
                  <a:pt x="0" y="183041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 sz="8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648013" y="1236970"/>
            <a:ext cx="4198539" cy="4805429"/>
          </a:xfrm>
          <a:custGeom>
            <a:avLst/>
            <a:gdLst/>
            <a:ahLst/>
            <a:cxnLst/>
            <a:rect l="l" t="t" r="r" b="b"/>
            <a:pathLst>
              <a:path w="8715856" h="9975715">
                <a:moveTo>
                  <a:pt x="0" y="113011"/>
                </a:moveTo>
                <a:lnTo>
                  <a:pt x="0" y="9862704"/>
                </a:lnTo>
                <a:lnTo>
                  <a:pt x="325" y="9871338"/>
                </a:lnTo>
                <a:lnTo>
                  <a:pt x="11430" y="9912254"/>
                </a:lnTo>
                <a:lnTo>
                  <a:pt x="36020" y="9945399"/>
                </a:lnTo>
                <a:lnTo>
                  <a:pt x="70942" y="9967609"/>
                </a:lnTo>
                <a:lnTo>
                  <a:pt x="113045" y="9975715"/>
                </a:lnTo>
                <a:lnTo>
                  <a:pt x="8602845" y="9975715"/>
                </a:lnTo>
                <a:lnTo>
                  <a:pt x="8652378" y="9964286"/>
                </a:lnTo>
                <a:lnTo>
                  <a:pt x="8685532" y="9939691"/>
                </a:lnTo>
                <a:lnTo>
                  <a:pt x="8707747" y="9904774"/>
                </a:lnTo>
                <a:lnTo>
                  <a:pt x="8715856" y="9862704"/>
                </a:lnTo>
                <a:lnTo>
                  <a:pt x="8715856" y="113011"/>
                </a:lnTo>
                <a:lnTo>
                  <a:pt x="8704427" y="63478"/>
                </a:lnTo>
                <a:lnTo>
                  <a:pt x="8679832" y="30324"/>
                </a:lnTo>
                <a:lnTo>
                  <a:pt x="8644916" y="8109"/>
                </a:lnTo>
                <a:lnTo>
                  <a:pt x="8602845" y="0"/>
                </a:lnTo>
                <a:lnTo>
                  <a:pt x="113045" y="0"/>
                </a:lnTo>
                <a:lnTo>
                  <a:pt x="63454" y="11437"/>
                </a:lnTo>
                <a:lnTo>
                  <a:pt x="30303" y="36033"/>
                </a:lnTo>
                <a:lnTo>
                  <a:pt x="8101" y="70946"/>
                </a:lnTo>
                <a:lnTo>
                  <a:pt x="0" y="113011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>
            <a:endParaRPr sz="8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651988" y="6200084"/>
            <a:ext cx="3822325" cy="0"/>
          </a:xfrm>
          <a:custGeom>
            <a:avLst/>
            <a:gdLst/>
            <a:ahLst/>
            <a:cxnLst/>
            <a:rect l="l" t="t" r="r" b="b"/>
            <a:pathLst>
              <a:path w="7934863">
                <a:moveTo>
                  <a:pt x="0" y="0"/>
                </a:moveTo>
                <a:lnTo>
                  <a:pt x="7934863" y="0"/>
                </a:lnTo>
              </a:path>
            </a:pathLst>
          </a:custGeom>
          <a:ln w="11003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39" name="object 39"/>
          <p:cNvSpPr txBox="1"/>
          <p:nvPr/>
        </p:nvSpPr>
        <p:spPr>
          <a:xfrm>
            <a:off x="5977738" y="281209"/>
            <a:ext cx="2181139" cy="277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algn="ctr">
              <a:lnSpc>
                <a:spcPts val="2175"/>
              </a:lnSpc>
              <a:spcBef>
                <a:spcPts val="110"/>
              </a:spcBef>
            </a:pPr>
            <a:r>
              <a:rPr sz="2070" b="1" dirty="0" err="1" smtClean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Этиологиче</a:t>
            </a:r>
            <a:r>
              <a:rPr sz="2070" b="1" spc="-7" dirty="0" err="1" smtClean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2070" b="1" dirty="0" err="1" smtClean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кая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31314" y="294232"/>
            <a:ext cx="1917447" cy="277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75"/>
              </a:lnSpc>
              <a:spcBef>
                <a:spcPts val="110"/>
              </a:spcBef>
            </a:pPr>
            <a:r>
              <a:rPr sz="2070" b="1" dirty="0" err="1" smtClean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лабо</a:t>
            </a:r>
            <a:r>
              <a:rPr sz="2070" b="1" spc="-7" dirty="0" err="1" smtClean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2070" b="1" dirty="0" err="1" smtClean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ато</a:t>
            </a:r>
            <a:r>
              <a:rPr sz="2070" b="1" spc="-7" dirty="0" err="1" smtClean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2070" b="1" spc="7" dirty="0" err="1" smtClean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2070" b="1" dirty="0" err="1" smtClean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ая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48761" y="301190"/>
            <a:ext cx="1786263" cy="277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75"/>
              </a:lnSpc>
              <a:spcBef>
                <a:spcPts val="110"/>
              </a:spcBef>
            </a:pPr>
            <a:r>
              <a:rPr sz="2070" b="1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диагностика*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04486" y="654832"/>
            <a:ext cx="971813" cy="27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80"/>
              </a:lnSpc>
              <a:spcBef>
                <a:spcPts val="110"/>
              </a:spcBef>
            </a:pP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нового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79138" y="643692"/>
            <a:ext cx="1906467" cy="27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80"/>
              </a:lnSpc>
              <a:spcBef>
                <a:spcPts val="110"/>
              </a:spcBef>
            </a:pP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кор</a:t>
            </a:r>
            <a:r>
              <a:rPr sz="2070" b="1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навир</a:t>
            </a:r>
            <a:r>
              <a:rPr sz="2070" b="1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са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48761" y="654382"/>
            <a:ext cx="1643387" cy="27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80"/>
              </a:lnSpc>
              <a:spcBef>
                <a:spcPts val="110"/>
              </a:spcBef>
            </a:pP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SAR</a:t>
            </a:r>
            <a:r>
              <a:rPr sz="2070" b="1" spc="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070" b="1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2070" b="1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V-</a:t>
            </a: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2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66794" y="1374283"/>
            <a:ext cx="4267055" cy="748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159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Ла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ат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рное</a:t>
            </a:r>
            <a:r>
              <a:rPr sz="1250" spc="-1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следование</a:t>
            </a:r>
            <a:r>
              <a:rPr sz="1250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на COVI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-19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ts val="1440"/>
              </a:lnSpc>
              <a:spcBef>
                <a:spcPts val="5"/>
              </a:spcBef>
            </a:pP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реком</a:t>
            </a:r>
            <a:r>
              <a:rPr sz="1250" b="1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нд</a:t>
            </a:r>
            <a:r>
              <a:rPr sz="1250" b="1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50" b="1" spc="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b="1" spc="-2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ся</a:t>
            </a:r>
            <a:r>
              <a:rPr sz="1250" b="1" spc="3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прово</a:t>
            </a:r>
            <a:r>
              <a:rPr sz="1250" b="1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b="1" spc="-2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ь</a:t>
            </a:r>
            <a:r>
              <a:rPr sz="1250" b="1" spc="2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вс</a:t>
            </a:r>
            <a:r>
              <a:rPr sz="1250" b="1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50" b="1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лиц</a:t>
            </a:r>
            <a:r>
              <a:rPr sz="1250" b="1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50" b="1" spc="-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 признаками 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ts val="1440"/>
              </a:lnSpc>
              <a:spcBef>
                <a:spcPts val="70"/>
              </a:spcBef>
            </a:pP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ос</a:t>
            </a:r>
            <a:r>
              <a:rPr sz="1250" b="1" spc="-2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рой</a:t>
            </a:r>
            <a:r>
              <a:rPr sz="1250" b="1" spc="2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ре</a:t>
            </a:r>
            <a:r>
              <a:rPr sz="1250" b="1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пира</a:t>
            </a:r>
            <a:r>
              <a:rPr sz="1250" b="1" spc="-2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орной</a:t>
            </a:r>
            <a:r>
              <a:rPr sz="1250" b="1" spc="1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инфек</a:t>
            </a:r>
            <a:r>
              <a:rPr sz="1250" b="1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ц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ии</a:t>
            </a:r>
            <a:r>
              <a:rPr sz="1250" b="1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</a:t>
            </a:r>
            <a:r>
              <a:rPr sz="1250" b="1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назначению 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ts val="1440"/>
              </a:lnSpc>
              <a:spcBef>
                <a:spcPts val="70"/>
              </a:spcBef>
            </a:pP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мед</a:t>
            </a:r>
            <a:r>
              <a:rPr sz="1250" b="1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цинск</a:t>
            </a:r>
            <a:r>
              <a:rPr sz="1250" b="1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го</a:t>
            </a:r>
            <a:r>
              <a:rPr sz="1250" b="1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рабо</a:t>
            </a:r>
            <a:r>
              <a:rPr sz="1250" b="1" spc="-2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ника.</a:t>
            </a:r>
            <a:endParaRPr sz="12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6794" y="1413263"/>
            <a:ext cx="3386273" cy="556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Лабор</a:t>
            </a:r>
            <a:r>
              <a:rPr sz="1250" spc="2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spc="-28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орное</a:t>
            </a:r>
            <a:r>
              <a:rPr sz="1250" spc="2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обсл</a:t>
            </a:r>
            <a:r>
              <a:rPr sz="1250" spc="2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дование</a:t>
            </a:r>
            <a:r>
              <a:rPr sz="1250" spc="-14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 smtClean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COVI</a:t>
            </a:r>
            <a:r>
              <a:rPr sz="1250" spc="2" dirty="0" smtClean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D-19</a:t>
            </a:r>
            <a:r>
              <a:rPr lang="ru-RU" sz="1250" spc="2" dirty="0" smtClean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250" b="1" spc="2" dirty="0" smtClean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мазка из носа и ротоглотки</a:t>
            </a:r>
            <a:endParaRPr sz="1250" b="1" dirty="0">
              <a:latin typeface="Arial" panose="020B0604020202020204"/>
              <a:cs typeface="Arial" panose="020B0604020202020204"/>
            </a:endParaRPr>
          </a:p>
          <a:p>
            <a:pPr marL="6350" marR="379095">
              <a:lnSpc>
                <a:spcPts val="1440"/>
              </a:lnSpc>
              <a:spcBef>
                <a:spcPts val="5"/>
              </a:spcBef>
            </a:pP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spc="4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обя</a:t>
            </a:r>
            <a:r>
              <a:rPr sz="1250" spc="-4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spc="-26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spc="2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ьном</a:t>
            </a:r>
            <a:r>
              <a:rPr sz="1250" spc="12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порядке</a:t>
            </a:r>
            <a:r>
              <a:rPr sz="1250" spc="-12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прово</a:t>
            </a:r>
            <a:r>
              <a:rPr sz="1250" spc="2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spc="-28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ся 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6350" marR="379095">
              <a:lnSpc>
                <a:spcPts val="1440"/>
              </a:lnSpc>
              <a:spcBef>
                <a:spcPts val="70"/>
              </a:spcBef>
            </a:pP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50" spc="2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spc="2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250" spc="-19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ющим</a:t>
            </a:r>
            <a:r>
              <a:rPr sz="1250" spc="4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ка</a:t>
            </a:r>
            <a:r>
              <a:rPr sz="1250" spc="-28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его</a:t>
            </a:r>
            <a:r>
              <a:rPr sz="1250" spc="2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иям</a:t>
            </a:r>
            <a:r>
              <a:rPr sz="1250" spc="16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лиц</a:t>
            </a:r>
            <a:r>
              <a:rPr sz="125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:</a:t>
            </a:r>
            <a:endParaRPr sz="12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36793" y="2122186"/>
            <a:ext cx="170600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spc="2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1.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60734" y="2122187"/>
            <a:ext cx="3327244" cy="556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7305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увш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еся</a:t>
            </a:r>
            <a:r>
              <a:rPr sz="1250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на те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рит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250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Российской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182880">
              <a:lnSpc>
                <a:spcPct val="96000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Феде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ац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знак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ми</a:t>
            </a:r>
            <a:r>
              <a:rPr sz="1250" spc="2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респират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рных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182880" marR="27305">
              <a:lnSpc>
                <a:spcPct val="96000"/>
              </a:lnSpc>
              <a:spcBef>
                <a:spcPts val="70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за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олева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ий;</a:t>
            </a:r>
            <a:endParaRPr sz="12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66792" y="2275343"/>
            <a:ext cx="3418573" cy="364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4130">
              <a:lnSpc>
                <a:spcPts val="1335"/>
              </a:lnSpc>
              <a:spcBef>
                <a:spcPts val="65"/>
              </a:spcBef>
            </a:pP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b="1" spc="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каче</a:t>
            </a:r>
            <a:r>
              <a:rPr sz="1250" b="1" spc="2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50" b="1" spc="-28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ве</a:t>
            </a:r>
            <a:r>
              <a:rPr sz="1250" b="1" spc="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допо</a:t>
            </a:r>
            <a:r>
              <a:rPr sz="1250" b="1" spc="2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ни</a:t>
            </a:r>
            <a:r>
              <a:rPr sz="1250" b="1" spc="-28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b="1" spc="2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ьного</a:t>
            </a:r>
            <a:r>
              <a:rPr sz="1250" b="1" spc="7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50" b="1" spc="7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b="1" spc="-28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ер</a:t>
            </a:r>
            <a:r>
              <a:rPr sz="1250" b="1" spc="2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b="1" spc="2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а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5"/>
              </a:spcBef>
            </a:pP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1250" b="1" spc="-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ис</a:t>
            </a:r>
            <a:r>
              <a:rPr sz="1250" b="1" spc="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b="1" spc="2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дов</a:t>
            </a:r>
            <a:r>
              <a:rPr sz="1250" b="1" spc="-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ния</a:t>
            </a:r>
            <a:r>
              <a:rPr sz="1250" b="1" spc="-19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мог</a:t>
            </a:r>
            <a:r>
              <a:rPr sz="1250" b="1" spc="-12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spc="2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испо</a:t>
            </a:r>
            <a:r>
              <a:rPr sz="1250" b="1" spc="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ьзова</a:t>
            </a:r>
            <a:r>
              <a:rPr sz="1250" b="1" spc="-2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ьс</a:t>
            </a:r>
            <a:r>
              <a:rPr sz="1250" b="1" spc="9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я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:</a:t>
            </a:r>
            <a:endParaRPr sz="12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66794" y="2792354"/>
            <a:ext cx="16230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65555" y="2792292"/>
            <a:ext cx="929727" cy="359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19685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мок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210"/>
              </a:spcBef>
            </a:pPr>
            <a:r>
              <a:rPr sz="103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(при</a:t>
            </a:r>
            <a:r>
              <a:rPr sz="103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35" spc="-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03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03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03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ич</a:t>
            </a:r>
            <a:r>
              <a:rPr sz="103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3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3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103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035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6793" y="2831219"/>
            <a:ext cx="170600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spc="2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2.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60733" y="2831219"/>
            <a:ext cx="3270467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так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ирова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шие</a:t>
            </a:r>
            <a:r>
              <a:rPr sz="1250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боль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ым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COVI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D-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19;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6793" y="3155865"/>
            <a:ext cx="170600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spc="2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3.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60733" y="3155865"/>
            <a:ext cx="3213531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 диагно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ом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«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оль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ичная</a:t>
            </a:r>
            <a:r>
              <a:rPr sz="1250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пне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мони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я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»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66794" y="3309138"/>
            <a:ext cx="16230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5557" y="3309079"/>
            <a:ext cx="2819371" cy="525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413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</a:t>
            </a:r>
            <a:r>
              <a:rPr sz="1250" spc="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мыв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ые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spc="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ды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х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в,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уч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ые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при фибр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онхоскопии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4130">
              <a:lnSpc>
                <a:spcPct val="96000"/>
              </a:lnSpc>
              <a:spcBef>
                <a:spcPts val="65"/>
              </a:spcBef>
            </a:pPr>
            <a:r>
              <a:rPr sz="103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103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03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рон</a:t>
            </a:r>
            <a:r>
              <a:rPr sz="1035" spc="-7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х</a:t>
            </a:r>
            <a:r>
              <a:rPr sz="103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оальвеолярный</a:t>
            </a:r>
            <a:r>
              <a:rPr sz="1035" spc="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3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лав</a:t>
            </a:r>
            <a:r>
              <a:rPr sz="103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03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03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);</a:t>
            </a:r>
            <a:endParaRPr sz="1035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6793" y="3480510"/>
            <a:ext cx="170600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spc="2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4.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0734" y="3480510"/>
            <a:ext cx="3255836" cy="557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7305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ста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ше</a:t>
            </a:r>
            <a:r>
              <a:rPr sz="1250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65</a:t>
            </a:r>
            <a:r>
              <a:rPr sz="1250" spc="-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лет,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тивш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еся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182880">
              <a:lnSpc>
                <a:spcPct val="96000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за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мед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цинской помощ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ь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ю с си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птома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182880" marR="27305">
              <a:lnSpc>
                <a:spcPct val="96000"/>
              </a:lnSpc>
              <a:spcBef>
                <a:spcPts val="70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спираторного</a:t>
            </a:r>
            <a:r>
              <a:rPr sz="1250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за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ол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ния;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66794" y="3985043"/>
            <a:ext cx="16230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5557" y="3984984"/>
            <a:ext cx="3783204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(э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)трахеальный,</a:t>
            </a:r>
            <a:r>
              <a:rPr sz="1250" spc="-2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зоф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нгеаль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ый</a:t>
            </a:r>
            <a:r>
              <a:rPr sz="1250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аспир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т;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6793" y="4189599"/>
            <a:ext cx="170600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spc="2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5.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0734" y="4189599"/>
            <a:ext cx="3519727" cy="941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159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медицинские 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тник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250" spc="-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щие риски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182880">
              <a:lnSpc>
                <a:spcPts val="1440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инфициро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ания</a:t>
            </a:r>
            <a:r>
              <a:rPr sz="1250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COVID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19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250" spc="-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чих 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182880">
              <a:lnSpc>
                <a:spcPts val="1440"/>
              </a:lnSpc>
              <a:spcBef>
                <a:spcPts val="70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местах,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– 1 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50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 н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дел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250" spc="-1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 при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появле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ии 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182880">
              <a:lnSpc>
                <a:spcPts val="1440"/>
              </a:lnSpc>
              <a:spcBef>
                <a:spcPts val="70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си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птомо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250" spc="-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не исключа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щих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COVI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D-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9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250" spc="-13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– 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182880">
              <a:lnSpc>
                <a:spcPts val="1440"/>
              </a:lnSpc>
              <a:spcBef>
                <a:spcPts val="70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немедленн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2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66794" y="4309689"/>
            <a:ext cx="16230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65557" y="4309630"/>
            <a:ext cx="2279987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би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псийн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ы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или аут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псийный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52272" y="4309630"/>
            <a:ext cx="760201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мате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иал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18673" y="4309630"/>
            <a:ext cx="562027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легких;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6794" y="4634336"/>
            <a:ext cx="16230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5557" y="4634276"/>
            <a:ext cx="2035991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ц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ль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ая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spc="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ь, сы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отк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6794" y="4958982"/>
            <a:ext cx="16230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5555" y="4958923"/>
            <a:ext cx="734868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фе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ии.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6793" y="5282907"/>
            <a:ext cx="170600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spc="2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6.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733" y="5282905"/>
            <a:ext cx="3562971" cy="556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7305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ходящиеся</a:t>
            </a:r>
            <a:r>
              <a:rPr sz="1250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 учр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жде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иях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пост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янного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182880">
              <a:lnSpc>
                <a:spcPct val="96000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бы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ания</a:t>
            </a:r>
            <a:r>
              <a:rPr sz="1250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за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иси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орга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изационн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-</a:t>
            </a:r>
            <a:endParaRPr sz="1250" dirty="0">
              <a:latin typeface="Arial" panose="020B0604020202020204"/>
              <a:cs typeface="Arial" panose="020B0604020202020204"/>
            </a:endParaRPr>
          </a:p>
          <a:p>
            <a:pPr marL="182880" marR="27305">
              <a:lnSpc>
                <a:spcPct val="96000"/>
              </a:lnSpc>
              <a:spcBef>
                <a:spcPts val="70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вой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фо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мы.</a:t>
            </a:r>
            <a:endParaRPr sz="12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3291" y="6269812"/>
            <a:ext cx="3725972" cy="122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935"/>
              </a:lnSpc>
              <a:spcBef>
                <a:spcPts val="45"/>
              </a:spcBef>
            </a:pP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*в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86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отв.</a:t>
            </a:r>
            <a:r>
              <a:rPr sz="865" spc="-1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п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исьмом</a:t>
            </a:r>
            <a:r>
              <a:rPr sz="865" spc="-9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Роспо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ре</a:t>
            </a:r>
            <a:r>
              <a:rPr sz="86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надзора</a:t>
            </a:r>
            <a:r>
              <a:rPr sz="865" spc="-19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от 21.01.2020</a:t>
            </a:r>
            <a:r>
              <a:rPr sz="865" spc="-1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№ 02/70</a:t>
            </a:r>
            <a:r>
              <a:rPr sz="865" spc="7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sz="86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2020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865" spc="-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27</a:t>
            </a:r>
            <a:endParaRPr sz="865"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58067" y="6539176"/>
            <a:ext cx="121316" cy="166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dirty="0">
                <a:solidFill>
                  <a:srgbClr val="8F8F8F"/>
                </a:solidFill>
                <a:latin typeface="Arial" panose="020B0604020202020204"/>
                <a:cs typeface="Arial" panose="020B0604020202020204"/>
              </a:rPr>
              <a:t>8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5193947" y="2476591"/>
            <a:ext cx="5564704" cy="4230341"/>
          </a:xfrm>
          <a:custGeom>
            <a:avLst/>
            <a:gdLst/>
            <a:ahLst/>
            <a:cxnLst/>
            <a:rect l="l" t="t" r="r" b="b"/>
            <a:pathLst>
              <a:path w="11551914" h="8781875">
                <a:moveTo>
                  <a:pt x="11551914" y="0"/>
                </a:moveTo>
                <a:lnTo>
                  <a:pt x="0" y="8781875"/>
                </a:lnTo>
                <a:lnTo>
                  <a:pt x="11551914" y="8781875"/>
                </a:lnTo>
                <a:lnTo>
                  <a:pt x="1155191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39" name="object 39"/>
          <p:cNvSpPr/>
          <p:nvPr/>
        </p:nvSpPr>
        <p:spPr>
          <a:xfrm>
            <a:off x="9769474" y="5945007"/>
            <a:ext cx="1168727" cy="888471"/>
          </a:xfrm>
          <a:custGeom>
            <a:avLst/>
            <a:gdLst/>
            <a:ahLst/>
            <a:cxnLst/>
            <a:rect l="l" t="t" r="r" b="b"/>
            <a:pathLst>
              <a:path w="2426190" h="1844399">
                <a:moveTo>
                  <a:pt x="2426190" y="1844399"/>
                </a:moveTo>
                <a:lnTo>
                  <a:pt x="2426190" y="0"/>
                </a:lnTo>
                <a:lnTo>
                  <a:pt x="0" y="1844399"/>
                </a:lnTo>
                <a:lnTo>
                  <a:pt x="2426190" y="18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0" name="object 40"/>
          <p:cNvSpPr/>
          <p:nvPr/>
        </p:nvSpPr>
        <p:spPr>
          <a:xfrm>
            <a:off x="5777648" y="4706048"/>
            <a:ext cx="2132728" cy="1611968"/>
          </a:xfrm>
          <a:custGeom>
            <a:avLst/>
            <a:gdLst/>
            <a:ahLst/>
            <a:cxnLst/>
            <a:rect l="l" t="t" r="r" b="b"/>
            <a:pathLst>
              <a:path w="4427385" h="3346327">
                <a:moveTo>
                  <a:pt x="0" y="0"/>
                </a:moveTo>
                <a:lnTo>
                  <a:pt x="0" y="3346327"/>
                </a:lnTo>
                <a:lnTo>
                  <a:pt x="442738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1" name="object 41"/>
          <p:cNvSpPr/>
          <p:nvPr/>
        </p:nvSpPr>
        <p:spPr>
          <a:xfrm>
            <a:off x="5735734" y="1877320"/>
            <a:ext cx="4982991" cy="634717"/>
          </a:xfrm>
          <a:custGeom>
            <a:avLst/>
            <a:gdLst/>
            <a:ahLst/>
            <a:cxnLst/>
            <a:rect l="l" t="t" r="r" b="b"/>
            <a:pathLst>
              <a:path w="10344320" h="1317625">
                <a:moveTo>
                  <a:pt x="0" y="61548"/>
                </a:moveTo>
                <a:lnTo>
                  <a:pt x="0" y="1256076"/>
                </a:lnTo>
                <a:lnTo>
                  <a:pt x="1240" y="1268453"/>
                </a:lnTo>
                <a:lnTo>
                  <a:pt x="22362" y="1303573"/>
                </a:lnTo>
                <a:lnTo>
                  <a:pt x="61548" y="1317625"/>
                </a:lnTo>
                <a:lnTo>
                  <a:pt x="10282771" y="1317625"/>
                </a:lnTo>
                <a:lnTo>
                  <a:pt x="10320381" y="1304831"/>
                </a:lnTo>
                <a:lnTo>
                  <a:pt x="10342629" y="1270494"/>
                </a:lnTo>
                <a:lnTo>
                  <a:pt x="10344320" y="1256076"/>
                </a:lnTo>
                <a:lnTo>
                  <a:pt x="10344320" y="61548"/>
                </a:lnTo>
                <a:lnTo>
                  <a:pt x="10331527" y="23938"/>
                </a:lnTo>
                <a:lnTo>
                  <a:pt x="10297189" y="1691"/>
                </a:lnTo>
                <a:lnTo>
                  <a:pt x="10282771" y="0"/>
                </a:lnTo>
                <a:lnTo>
                  <a:pt x="61548" y="0"/>
                </a:lnTo>
                <a:lnTo>
                  <a:pt x="23938" y="12793"/>
                </a:lnTo>
                <a:lnTo>
                  <a:pt x="1691" y="47130"/>
                </a:lnTo>
                <a:lnTo>
                  <a:pt x="0" y="61548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2" name="object 42"/>
          <p:cNvSpPr/>
          <p:nvPr/>
        </p:nvSpPr>
        <p:spPr>
          <a:xfrm>
            <a:off x="1626812" y="3965987"/>
            <a:ext cx="3763911" cy="634054"/>
          </a:xfrm>
          <a:custGeom>
            <a:avLst/>
            <a:gdLst/>
            <a:ahLst/>
            <a:cxnLst/>
            <a:rect l="l" t="t" r="r" b="b"/>
            <a:pathLst>
              <a:path w="7813600" h="1316249">
                <a:moveTo>
                  <a:pt x="0" y="61434"/>
                </a:moveTo>
                <a:lnTo>
                  <a:pt x="0" y="1254815"/>
                </a:lnTo>
                <a:lnTo>
                  <a:pt x="1208" y="1266998"/>
                </a:lnTo>
                <a:lnTo>
                  <a:pt x="22282" y="1302158"/>
                </a:lnTo>
                <a:lnTo>
                  <a:pt x="61434" y="1316249"/>
                </a:lnTo>
                <a:lnTo>
                  <a:pt x="7752165" y="1316249"/>
                </a:lnTo>
                <a:lnTo>
                  <a:pt x="7789602" y="1303527"/>
                </a:lnTo>
                <a:lnTo>
                  <a:pt x="7811902" y="1269216"/>
                </a:lnTo>
                <a:lnTo>
                  <a:pt x="7813600" y="1254815"/>
                </a:lnTo>
                <a:lnTo>
                  <a:pt x="7813600" y="61434"/>
                </a:lnTo>
                <a:lnTo>
                  <a:pt x="7800877" y="23997"/>
                </a:lnTo>
                <a:lnTo>
                  <a:pt x="7766566" y="1697"/>
                </a:lnTo>
                <a:lnTo>
                  <a:pt x="7752165" y="0"/>
                </a:lnTo>
                <a:lnTo>
                  <a:pt x="61434" y="0"/>
                </a:lnTo>
                <a:lnTo>
                  <a:pt x="23997" y="12722"/>
                </a:lnTo>
                <a:lnTo>
                  <a:pt x="1697" y="47033"/>
                </a:lnTo>
                <a:lnTo>
                  <a:pt x="0" y="61434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3" name="object 43"/>
          <p:cNvSpPr/>
          <p:nvPr/>
        </p:nvSpPr>
        <p:spPr>
          <a:xfrm>
            <a:off x="5803564" y="2566344"/>
            <a:ext cx="4982991" cy="3251102"/>
          </a:xfrm>
          <a:custGeom>
            <a:avLst/>
            <a:gdLst/>
            <a:ahLst/>
            <a:cxnLst/>
            <a:rect l="l" t="t" r="r" b="b"/>
            <a:pathLst>
              <a:path w="10344320" h="6749046">
                <a:moveTo>
                  <a:pt x="0" y="6749046"/>
                </a:moveTo>
                <a:lnTo>
                  <a:pt x="10344320" y="6749046"/>
                </a:lnTo>
                <a:lnTo>
                  <a:pt x="10344320" y="0"/>
                </a:lnTo>
                <a:lnTo>
                  <a:pt x="0" y="0"/>
                </a:lnTo>
                <a:lnTo>
                  <a:pt x="0" y="674904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44" name="object 44"/>
          <p:cNvSpPr/>
          <p:nvPr/>
        </p:nvSpPr>
        <p:spPr>
          <a:xfrm>
            <a:off x="1485027" y="6164969"/>
            <a:ext cx="3997844" cy="0"/>
          </a:xfrm>
          <a:custGeom>
            <a:avLst/>
            <a:gdLst/>
            <a:ahLst/>
            <a:cxnLst/>
            <a:rect l="l" t="t" r="r" b="b"/>
            <a:pathLst>
              <a:path w="8299227">
                <a:moveTo>
                  <a:pt x="0" y="0"/>
                </a:moveTo>
                <a:lnTo>
                  <a:pt x="8299227" y="0"/>
                </a:lnTo>
              </a:path>
            </a:pathLst>
          </a:custGeom>
          <a:ln w="11003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33" name="object 33"/>
          <p:cNvSpPr/>
          <p:nvPr/>
        </p:nvSpPr>
        <p:spPr>
          <a:xfrm>
            <a:off x="5777650" y="1562942"/>
            <a:ext cx="4982991" cy="349823"/>
          </a:xfrm>
          <a:custGeom>
            <a:avLst/>
            <a:gdLst/>
            <a:ahLst/>
            <a:cxnLst/>
            <a:rect l="l" t="t" r="r" b="b"/>
            <a:pathLst>
              <a:path w="10344320" h="726206">
                <a:moveTo>
                  <a:pt x="0" y="0"/>
                </a:moveTo>
                <a:lnTo>
                  <a:pt x="0" y="726206"/>
                </a:lnTo>
                <a:lnTo>
                  <a:pt x="10344320" y="726206"/>
                </a:lnTo>
                <a:lnTo>
                  <a:pt x="10344320" y="121034"/>
                </a:lnTo>
                <a:lnTo>
                  <a:pt x="10223286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1"/>
          </a:solidFill>
        </p:spPr>
        <p:txBody>
          <a:bodyPr wrap="square" lIns="0" tIns="0" rIns="0" bIns="0" rtlCol="0">
            <a:noAutofit/>
          </a:bodyPr>
          <a:lstStyle/>
          <a:p>
            <a:endParaRPr sz="865"/>
          </a:p>
        </p:txBody>
      </p:sp>
      <p:sp>
        <p:nvSpPr>
          <p:cNvPr id="30" name="object 30"/>
          <p:cNvSpPr txBox="1"/>
          <p:nvPr/>
        </p:nvSpPr>
        <p:spPr>
          <a:xfrm>
            <a:off x="5958332" y="205784"/>
            <a:ext cx="2181139" cy="277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75"/>
              </a:lnSpc>
              <a:spcBef>
                <a:spcPts val="110"/>
              </a:spcBef>
            </a:pPr>
            <a:r>
              <a:rPr sz="2070" b="1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Этиологиче</a:t>
            </a:r>
            <a:r>
              <a:rPr sz="2070" b="1" spc="-7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2070" b="1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кая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48250" y="209646"/>
            <a:ext cx="1917447" cy="277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75"/>
              </a:lnSpc>
              <a:spcBef>
                <a:spcPts val="110"/>
              </a:spcBef>
            </a:pPr>
            <a:r>
              <a:rPr sz="2070" b="1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лабо</a:t>
            </a:r>
            <a:r>
              <a:rPr sz="2070" b="1" spc="-7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2070" b="1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ато</a:t>
            </a:r>
            <a:r>
              <a:rPr sz="2070" b="1" spc="-7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2070" b="1" spc="7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2070" b="1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ая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65697" y="201841"/>
            <a:ext cx="1786263" cy="277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75"/>
              </a:lnSpc>
              <a:spcBef>
                <a:spcPts val="110"/>
              </a:spcBef>
            </a:pPr>
            <a:r>
              <a:rPr sz="2070" b="1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диагностика*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76437" y="509319"/>
            <a:ext cx="971813" cy="27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80"/>
              </a:lnSpc>
              <a:spcBef>
                <a:spcPts val="110"/>
              </a:spcBef>
            </a:pP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нового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27229" y="509320"/>
            <a:ext cx="1906467" cy="27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80"/>
              </a:lnSpc>
              <a:spcBef>
                <a:spcPts val="110"/>
              </a:spcBef>
            </a:pP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кор</a:t>
            </a:r>
            <a:r>
              <a:rPr sz="2070" b="1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навир</a:t>
            </a:r>
            <a:r>
              <a:rPr sz="2070" b="1" spc="-7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са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08573" y="534432"/>
            <a:ext cx="1643387" cy="27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2180"/>
              </a:lnSpc>
              <a:spcBef>
                <a:spcPts val="110"/>
              </a:spcBef>
            </a:pP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SAR</a:t>
            </a:r>
            <a:r>
              <a:rPr sz="2070" b="1" spc="9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070" b="1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2070" b="1" spc="-2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V-</a:t>
            </a:r>
            <a:r>
              <a:rPr sz="2070" b="1" dirty="0">
                <a:solidFill>
                  <a:srgbClr val="353535"/>
                </a:solidFill>
                <a:latin typeface="Arial" panose="020B0604020202020204"/>
                <a:cs typeface="Arial" panose="020B0604020202020204"/>
              </a:rPr>
              <a:t>2</a:t>
            </a:r>
            <a:endParaRPr sz="207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92546" y="1649581"/>
            <a:ext cx="4073151" cy="494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4130">
              <a:lnSpc>
                <a:spcPts val="1825"/>
              </a:lnSpc>
              <a:spcBef>
                <a:spcPts val="90"/>
              </a:spcBef>
            </a:pPr>
            <a:r>
              <a:rPr sz="1735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735" b="1" spc="-7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735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анс</a:t>
            </a:r>
            <a:r>
              <a:rPr sz="1735" b="1" spc="-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735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735" b="1" spc="-7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735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тир</a:t>
            </a:r>
            <a:r>
              <a:rPr sz="1735" b="1" spc="-7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735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вка</a:t>
            </a:r>
            <a:endParaRPr sz="1735">
              <a:latin typeface="Arial" panose="020B0604020202020204"/>
              <a:cs typeface="Arial" panose="020B0604020202020204"/>
            </a:endParaRPr>
          </a:p>
          <a:p>
            <a:pPr marL="24130">
              <a:lnSpc>
                <a:spcPct val="96000"/>
              </a:lnSpc>
              <a:spcBef>
                <a:spcPts val="51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бы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паци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нт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долж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ы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быть тр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нспортиров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ны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68396" y="1669236"/>
            <a:ext cx="162435" cy="172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67160" y="1669174"/>
            <a:ext cx="2923283" cy="557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159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лабо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ато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ной</a:t>
            </a:r>
            <a:r>
              <a:rPr sz="1250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диагностики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ts val="1475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применяе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ся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50" b="1" spc="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b="1" spc="-2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оды</a:t>
            </a:r>
            <a:r>
              <a:rPr sz="1250" b="1" spc="2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ампли</a:t>
            </a:r>
            <a:r>
              <a:rPr sz="1250" b="1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ика</a:t>
            </a:r>
            <a:r>
              <a:rPr sz="1250" b="1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ц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ии 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ts val="1440"/>
              </a:lnSpc>
              <a:spcBef>
                <a:spcPts val="75"/>
              </a:spcBef>
            </a:pP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b="1" spc="-1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кл</a:t>
            </a:r>
            <a:r>
              <a:rPr sz="1250" b="1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иновых</a:t>
            </a:r>
            <a:r>
              <a:rPr sz="1250" b="1" spc="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кисл</a:t>
            </a:r>
            <a:r>
              <a:rPr sz="1250" b="1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11835" y="1971297"/>
            <a:ext cx="16230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0599" y="2163375"/>
            <a:ext cx="3039531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 со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люд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ем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ний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са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ита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ных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55851" y="2163375"/>
            <a:ext cx="694784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вил**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10599" y="2344540"/>
            <a:ext cx="1220812" cy="151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115"/>
              </a:lnSpc>
              <a:spcBef>
                <a:spcPts val="55"/>
              </a:spcBef>
            </a:pPr>
            <a:r>
              <a:rPr sz="1035" b="1" dirty="0" err="1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Тр</a:t>
            </a:r>
            <a:r>
              <a:rPr sz="1035" b="1" spc="-2" dirty="0" err="1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035" b="1" dirty="0" err="1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нс</a:t>
            </a:r>
            <a:r>
              <a:rPr sz="1035" b="1" spc="-4" dirty="0" err="1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035" b="1" dirty="0" err="1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ортировк</a:t>
            </a:r>
            <a:r>
              <a:rPr lang="ru-RU" sz="1035" b="1" dirty="0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 </a:t>
            </a:r>
            <a:endParaRPr sz="1035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3401" y="2335946"/>
            <a:ext cx="754946" cy="160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115"/>
              </a:lnSpc>
              <a:spcBef>
                <a:spcPts val="55"/>
              </a:spcBef>
            </a:pPr>
            <a:r>
              <a:rPr sz="1035" b="1" dirty="0" err="1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возможн</a:t>
            </a:r>
            <a:r>
              <a:rPr lang="ru-RU" sz="1035" b="1" dirty="0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endParaRPr sz="1035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93875" y="2351556"/>
            <a:ext cx="345830" cy="176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115"/>
              </a:lnSpc>
              <a:spcBef>
                <a:spcPts val="55"/>
              </a:spcBef>
            </a:pPr>
            <a:endParaRPr sz="1035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84487" y="2361345"/>
            <a:ext cx="1231278" cy="98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115"/>
              </a:lnSpc>
              <a:spcBef>
                <a:spcPts val="55"/>
              </a:spcBef>
            </a:pPr>
            <a:r>
              <a:rPr lang="ru-RU" sz="1035" b="1" dirty="0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Только На </a:t>
            </a:r>
            <a:r>
              <a:rPr sz="1035" b="1" dirty="0" err="1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ль</a:t>
            </a:r>
            <a:r>
              <a:rPr sz="1035" b="1" spc="2" dirty="0" err="1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035" b="1" dirty="0" err="1" smtClean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</a:t>
            </a:r>
            <a:endParaRPr sz="1035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8397" y="2378375"/>
            <a:ext cx="16230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7160" y="2378315"/>
            <a:ext cx="3082336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Выявление</a:t>
            </a:r>
            <a:r>
              <a:rPr sz="1250" spc="-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РНК S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250" spc="-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V-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2 па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ц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4890" y="2378315"/>
            <a:ext cx="116455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7160" y="2570450"/>
            <a:ext cx="3506029" cy="55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подо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ем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на инфек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ц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ию,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выз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анную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250" spc="-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-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4130">
              <a:lnSpc>
                <a:spcPct val="96000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V-2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250" spc="-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 также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так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ным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лицам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одит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я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4130">
              <a:lnSpc>
                <a:spcPct val="96000"/>
              </a:lnSpc>
              <a:spcBef>
                <a:spcPts val="70"/>
              </a:spcBef>
            </a:pP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сразу</a:t>
            </a:r>
            <a:r>
              <a:rPr sz="1250" b="1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</a:t>
            </a:r>
            <a:r>
              <a:rPr sz="1250" b="1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ле</a:t>
            </a:r>
            <a:r>
              <a:rPr sz="1250" b="1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первич</a:t>
            </a:r>
            <a:r>
              <a:rPr sz="1250" b="1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ого</a:t>
            </a:r>
            <a:r>
              <a:rPr sz="1250" b="1" spc="2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осмо</a:t>
            </a:r>
            <a:r>
              <a:rPr sz="1250" b="1" spc="-2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ра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8397" y="3279545"/>
            <a:ext cx="16230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7161" y="3279483"/>
            <a:ext cx="3298011" cy="556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27305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Осно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ным</a:t>
            </a:r>
            <a:r>
              <a:rPr sz="1250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видом биомат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риала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96000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лаб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орного</a:t>
            </a:r>
            <a:r>
              <a:rPr sz="1250" spc="-1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исследо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ания</a:t>
            </a:r>
            <a:r>
              <a:rPr sz="1250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является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7305">
              <a:lnSpc>
                <a:spcPct val="96000"/>
              </a:lnSpc>
              <a:spcBef>
                <a:spcPts val="70"/>
              </a:spcBef>
            </a:pP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мазок из</a:t>
            </a:r>
            <a:r>
              <a:rPr sz="1250" b="1" spc="-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носог</a:t>
            </a:r>
            <a:r>
              <a:rPr sz="1250" b="1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b="1" spc="-2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ки</a:t>
            </a:r>
            <a:r>
              <a:rPr sz="1250" b="1" spc="2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и/или</a:t>
            </a:r>
            <a:r>
              <a:rPr sz="1250" b="1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ро</a:t>
            </a:r>
            <a:r>
              <a:rPr sz="1250" b="1" spc="-2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огл</a:t>
            </a:r>
            <a:r>
              <a:rPr sz="1250" b="1" spc="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b="1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ки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8397" y="3988407"/>
            <a:ext cx="8085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D20001"/>
                </a:solidFill>
                <a:latin typeface="Arial" panose="020B0604020202020204"/>
                <a:cs typeface="Arial" panose="020B0604020202020204"/>
              </a:rPr>
              <a:t>!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7161" y="3988405"/>
            <a:ext cx="3466505" cy="556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Все о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зцы,</a:t>
            </a:r>
            <a:r>
              <a:rPr sz="1250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получе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ные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лабо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ат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рно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г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4130">
              <a:lnSpc>
                <a:spcPct val="96000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исследо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ания,</a:t>
            </a:r>
            <a:r>
              <a:rPr sz="1250" spc="-1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следует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считать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4130">
              <a:lnSpc>
                <a:spcPct val="96000"/>
              </a:lnSpc>
              <a:spcBef>
                <a:spcPts val="70"/>
              </a:spcBef>
            </a:pP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</a:t>
            </a:r>
            <a:r>
              <a:rPr sz="1250" b="1" spc="-3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енциал</a:t>
            </a:r>
            <a:r>
              <a:rPr sz="1250" b="1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ь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но</a:t>
            </a:r>
            <a:r>
              <a:rPr sz="1250" b="1" spc="3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b="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инфекционными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8397" y="4697554"/>
            <a:ext cx="162309" cy="172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50"/>
              </a:lnSpc>
              <a:spcBef>
                <a:spcPts val="60"/>
              </a:spcBef>
            </a:pPr>
            <a:r>
              <a:rPr sz="1880" baseline="-3000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</a:t>
            </a:r>
            <a:endParaRPr sz="1250">
              <a:latin typeface="MS UI Gothic" panose="020B0600070205080204" charset="-128"/>
              <a:cs typeface="MS UI Gothic" panose="020B0600070205080204" charset="-12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7161" y="4697492"/>
            <a:ext cx="3423055" cy="1133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335"/>
              </a:lnSpc>
              <a:spcBef>
                <a:spcPts val="6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Сб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клинического</a:t>
            </a:r>
            <a:r>
              <a:rPr sz="1250" spc="-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мате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иала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его упак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вку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30505">
              <a:lnSpc>
                <a:spcPts val="1440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осущ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ствляет</a:t>
            </a:r>
            <a:r>
              <a:rPr sz="1250" spc="-1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мед.ра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отник,</a:t>
            </a:r>
            <a:r>
              <a:rPr sz="1250" spc="-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уче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ный 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30505">
              <a:lnSpc>
                <a:spcPts val="1440"/>
              </a:lnSpc>
              <a:spcBef>
                <a:spcPts val="70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вилам</a:t>
            </a:r>
            <a:r>
              <a:rPr sz="1250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биол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гической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зоп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снос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 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30505">
              <a:lnSpc>
                <a:spcPts val="1440"/>
              </a:lnSpc>
              <a:spcBef>
                <a:spcPts val="70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при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ра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оте</a:t>
            </a:r>
            <a:r>
              <a:rPr sz="1250" spc="-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сборе</a:t>
            </a:r>
            <a:r>
              <a:rPr sz="1250" spc="-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мате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иала, 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30505">
              <a:lnSpc>
                <a:spcPts val="1440"/>
              </a:lnSpc>
              <a:spcBef>
                <a:spcPts val="70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подо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рит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ьного</a:t>
            </a:r>
            <a:r>
              <a:rPr sz="1250" spc="-1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250" spc="-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за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аженность </a:t>
            </a:r>
            <a:endParaRPr sz="1250">
              <a:latin typeface="Arial" panose="020B0604020202020204"/>
              <a:cs typeface="Arial" panose="020B0604020202020204"/>
            </a:endParaRPr>
          </a:p>
          <a:p>
            <a:pPr marL="6350" marR="230505">
              <a:lnSpc>
                <a:spcPts val="1440"/>
              </a:lnSpc>
              <a:spcBef>
                <a:spcPts val="70"/>
              </a:spcBef>
            </a:pP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кро</a:t>
            </a:r>
            <a:r>
              <a:rPr sz="1250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рганизмами</a:t>
            </a:r>
            <a:r>
              <a:rPr sz="1250" spc="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1250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группы</a:t>
            </a:r>
            <a:r>
              <a:rPr sz="1250" spc="4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патогеннос</a:t>
            </a:r>
            <a:r>
              <a:rPr sz="1250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endParaRPr sz="1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6196" y="6235228"/>
            <a:ext cx="3897423" cy="520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 marR="12700">
              <a:lnSpc>
                <a:spcPts val="935"/>
              </a:lnSpc>
              <a:spcBef>
                <a:spcPts val="45"/>
              </a:spcBef>
            </a:pP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*в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86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отв.</a:t>
            </a:r>
            <a:r>
              <a:rPr sz="865" spc="-1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п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исьмом</a:t>
            </a:r>
            <a:r>
              <a:rPr sz="865" spc="-9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Роспо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ре</a:t>
            </a:r>
            <a:r>
              <a:rPr sz="86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надзора</a:t>
            </a:r>
            <a:r>
              <a:rPr sz="865" spc="-19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от 21.01.2020</a:t>
            </a:r>
            <a:r>
              <a:rPr sz="865" spc="-1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№ 02/70</a:t>
            </a:r>
            <a:r>
              <a:rPr sz="865" spc="7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sz="86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2020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865" spc="-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27</a:t>
            </a:r>
            <a:endParaRPr sz="865">
              <a:latin typeface="Arial" panose="020B0604020202020204"/>
              <a:cs typeface="Arial" panose="020B0604020202020204"/>
            </a:endParaRPr>
          </a:p>
          <a:p>
            <a:pPr marL="6350">
              <a:lnSpc>
                <a:spcPct val="100000"/>
              </a:lnSpc>
            </a:pP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**СП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1.2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03</a:t>
            </a:r>
            <a:r>
              <a:rPr sz="865" spc="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6-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95</a:t>
            </a:r>
            <a:r>
              <a:rPr sz="865" spc="-19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«Поря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ок</a:t>
            </a:r>
            <a:r>
              <a:rPr sz="865" spc="-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ч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ета,</a:t>
            </a:r>
            <a:r>
              <a:rPr sz="865" spc="-9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хранен</a:t>
            </a:r>
            <a:r>
              <a:rPr sz="865" spc="-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я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865" spc="-7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ередачи</a:t>
            </a:r>
            <a:r>
              <a:rPr sz="865" spc="-1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 транспор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ирова</a:t>
            </a:r>
            <a:r>
              <a:rPr sz="865" spc="-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ия микрооргани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865" spc="-4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ов</a:t>
            </a:r>
            <a:r>
              <a:rPr sz="865" spc="-19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I -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IV гр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уп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п 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атогенност</a:t>
            </a:r>
            <a:r>
              <a:rPr sz="865" spc="-2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65" dirty="0">
                <a:solidFill>
                  <a:srgbClr val="565656"/>
                </a:solidFill>
                <a:latin typeface="Arial" panose="020B0604020202020204"/>
                <a:cs typeface="Arial" panose="020B0604020202020204"/>
              </a:rPr>
              <a:t>»</a:t>
            </a:r>
            <a:endParaRPr sz="865">
              <a:latin typeface="Arial" panose="020B0604020202020204"/>
              <a:cs typeface="Arial" panose="020B0604020202020204"/>
            </a:endParaRPr>
          </a:p>
          <a:p>
            <a:pPr marL="6350" marR="12700">
              <a:lnSpc>
                <a:spcPct val="96000"/>
              </a:lnSpc>
            </a:pPr>
            <a:r>
              <a:rPr sz="865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Подробнее</a:t>
            </a:r>
            <a:r>
              <a:rPr sz="865" spc="-9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865" spc="2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865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865" spc="-12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spc="-2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865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ри</a:t>
            </a:r>
            <a:r>
              <a:rPr sz="865" spc="-2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865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ож</a:t>
            </a:r>
            <a:r>
              <a:rPr sz="865" spc="2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865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865" spc="-2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865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865" spc="-9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865" dirty="0">
                <a:solidFill>
                  <a:srgbClr val="292929"/>
                </a:solidFill>
                <a:latin typeface="Arial" panose="020B0604020202020204"/>
                <a:cs typeface="Arial" panose="020B0604020202020204"/>
              </a:rPr>
              <a:t>3</a:t>
            </a:r>
            <a:endParaRPr sz="86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58067" y="6539176"/>
            <a:ext cx="121316" cy="166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290"/>
              </a:lnSpc>
              <a:spcBef>
                <a:spcPts val="65"/>
              </a:spcBef>
            </a:pPr>
            <a:r>
              <a:rPr sz="1205" dirty="0">
                <a:solidFill>
                  <a:srgbClr val="8F8F8F"/>
                </a:solidFill>
                <a:latin typeface="Arial" panose="020B0604020202020204"/>
                <a:cs typeface="Arial" panose="020B0604020202020204"/>
              </a:rPr>
              <a:t>9</a:t>
            </a:r>
            <a:endParaRPr sz="1205"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21098" y="2844760"/>
            <a:ext cx="4982991" cy="3251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760" marR="115570" indent="-198755">
              <a:lnSpc>
                <a:spcPts val="1460"/>
              </a:lnSpc>
              <a:spcBef>
                <a:spcPts val="245"/>
              </a:spcBef>
              <a:tabLst>
                <a:tab pos="238125" algn="l"/>
              </a:tabLst>
            </a:pPr>
            <a:r>
              <a:rPr sz="1205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	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205" spc="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ож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щем</a:t>
            </a:r>
            <a:r>
              <a:rPr sz="1205" spc="3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фо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муляре</a:t>
            </a:r>
            <a:r>
              <a:rPr sz="1205" spc="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обх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димо</a:t>
            </a:r>
            <a:r>
              <a:rPr sz="1205" spc="3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ук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ть н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имен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ние</a:t>
            </a:r>
            <a:r>
              <a:rPr sz="1205" spc="5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под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мой</a:t>
            </a:r>
            <a:r>
              <a:rPr sz="1205" spc="3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ОР</a:t>
            </a:r>
            <a:r>
              <a:rPr sz="1205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205" spc="3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пре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рит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льно</a:t>
            </a:r>
            <a:r>
              <a:rPr sz="1205" spc="2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ед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мив лабо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ию</a:t>
            </a:r>
            <a:r>
              <a:rPr sz="1205" spc="3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т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ом,</a:t>
            </a:r>
            <a:r>
              <a:rPr sz="1205" spc="23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кой</a:t>
            </a:r>
            <a:r>
              <a:rPr sz="1205" spc="3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браз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ц</a:t>
            </a:r>
            <a:r>
              <a:rPr sz="1205" spc="1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спо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тир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ся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243205" indent="-198755">
              <a:lnSpc>
                <a:spcPts val="1675"/>
              </a:lnSpc>
              <a:spcBef>
                <a:spcPts val="750"/>
              </a:spcBef>
              <a:tabLst>
                <a:tab pos="238125" algn="l"/>
              </a:tabLst>
            </a:pPr>
            <a:r>
              <a:rPr sz="1205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	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-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ра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цы</a:t>
            </a:r>
            <a:r>
              <a:rPr sz="1205" spc="5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205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ол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ги</a:t>
            </a:r>
            <a:r>
              <a:rPr sz="1205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ч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ких</a:t>
            </a:r>
            <a:r>
              <a:rPr sz="1205" spc="9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мате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иалов</a:t>
            </a:r>
            <a:r>
              <a:rPr sz="1205" spc="8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spc="1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обязат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льном</a:t>
            </a:r>
            <a:r>
              <a:rPr sz="1205" spc="9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порядке 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243205">
              <a:lnSpc>
                <a:spcPts val="1385"/>
              </a:lnSpc>
              <a:spcBef>
                <a:spcPts val="85"/>
              </a:spcBef>
              <a:tabLst>
                <a:tab pos="238125" algn="l"/>
              </a:tabLst>
            </a:pP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пра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ляют</a:t>
            </a:r>
            <a:r>
              <a:rPr sz="1205" spc="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чн</a:t>
            </a:r>
            <a:r>
              <a:rPr sz="1205" spc="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ис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ле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ель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кую</a:t>
            </a:r>
            <a:r>
              <a:rPr sz="1205" spc="2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га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изацию 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243205">
              <a:lnSpc>
                <a:spcPts val="1385"/>
              </a:lnSpc>
              <a:spcBef>
                <a:spcPts val="70"/>
              </a:spcBef>
              <a:tabLst>
                <a:tab pos="238125" algn="l"/>
              </a:tabLst>
            </a:pP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Росп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ебн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дз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ра</a:t>
            </a:r>
            <a:r>
              <a:rPr sz="1205" spc="5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или</a:t>
            </a:r>
            <a:r>
              <a:rPr sz="1205" spc="2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Центр</a:t>
            </a:r>
            <a:r>
              <a:rPr sz="1205" spc="1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гигиены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1026795">
              <a:lnSpc>
                <a:spcPts val="1385"/>
              </a:lnSpc>
              <a:spcBef>
                <a:spcPts val="80"/>
              </a:spcBef>
            </a:pP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5" spc="1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эпидемиол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гии</a:t>
            </a:r>
            <a:r>
              <a:rPr sz="1205" spc="9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с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убъ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кте</a:t>
            </a:r>
            <a:r>
              <a:rPr sz="1205" spc="2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РФ</a:t>
            </a:r>
            <a:r>
              <a:rPr sz="1205" spc="2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учет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</a:t>
            </a:r>
            <a:r>
              <a:rPr sz="1205" spc="1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уд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бства 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1026795">
              <a:lnSpc>
                <a:spcPts val="1385"/>
              </a:lnSpc>
              <a:spcBef>
                <a:spcPts val="75"/>
              </a:spcBef>
            </a:pP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спо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тн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205" spc="13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х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емы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100965" indent="-198755">
              <a:lnSpc>
                <a:spcPts val="1675"/>
              </a:lnSpc>
              <a:spcBef>
                <a:spcPts val="865"/>
              </a:spcBef>
              <a:tabLst>
                <a:tab pos="238125" algn="l"/>
              </a:tabLst>
            </a:pPr>
            <a:r>
              <a:rPr sz="1205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	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Инфо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мация</a:t>
            </a:r>
            <a:r>
              <a:rPr sz="1205" spc="4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в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ы</a:t>
            </a:r>
            <a:r>
              <a:rPr sz="1205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я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вл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нии</a:t>
            </a:r>
            <a:r>
              <a:rPr sz="1205" spc="4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сл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чая</a:t>
            </a:r>
            <a:r>
              <a:rPr sz="1205" spc="2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CO</a:t>
            </a:r>
            <a:r>
              <a:rPr sz="1205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1205" spc="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19</a:t>
            </a:r>
            <a:r>
              <a:rPr sz="1205" spc="5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или</a:t>
            </a:r>
            <a:r>
              <a:rPr sz="1205" spc="2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под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ии</a:t>
            </a:r>
            <a:r>
              <a:rPr sz="1205" spc="2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на 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100965">
              <a:lnSpc>
                <a:spcPts val="1385"/>
              </a:lnSpc>
              <a:spcBef>
                <a:spcPts val="85"/>
              </a:spcBef>
              <a:tabLst>
                <a:tab pos="238125" algn="l"/>
              </a:tabLst>
            </a:pP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да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ин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екцию</a:t>
            </a:r>
            <a:r>
              <a:rPr sz="1205" spc="6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медл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16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пра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ляет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я</a:t>
            </a:r>
            <a:r>
              <a:rPr sz="1205" spc="13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 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100965">
              <a:lnSpc>
                <a:spcPts val="1385"/>
              </a:lnSpc>
              <a:spcBef>
                <a:spcPts val="70"/>
              </a:spcBef>
              <a:tabLst>
                <a:tab pos="238125" algn="l"/>
              </a:tabLst>
            </a:pP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ито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иальный</a:t>
            </a:r>
            <a:r>
              <a:rPr sz="1205" spc="7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ган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>
              <a:lnSpc>
                <a:spcPct val="96000"/>
              </a:lnSpc>
              <a:spcBef>
                <a:spcPts val="80"/>
              </a:spcBef>
            </a:pP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Росп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ебн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дз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ра</a:t>
            </a:r>
            <a:r>
              <a:rPr sz="1205" spc="58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5" spc="11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Минист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тво</a:t>
            </a:r>
            <a:r>
              <a:rPr sz="1205" spc="1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зд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х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ия</a:t>
            </a:r>
            <a:r>
              <a:rPr sz="1205" spc="2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РФ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466090" indent="-198755">
              <a:lnSpc>
                <a:spcPts val="1675"/>
              </a:lnSpc>
              <a:spcBef>
                <a:spcPts val="860"/>
              </a:spcBef>
              <a:tabLst>
                <a:tab pos="238125" algn="l"/>
              </a:tabLst>
            </a:pPr>
            <a:r>
              <a:rPr sz="1205" dirty="0">
                <a:solidFill>
                  <a:srgbClr val="D20001"/>
                </a:solidFill>
                <a:latin typeface="MS UI Gothic" panose="020B0600070205080204" charset="-128"/>
                <a:cs typeface="MS UI Gothic" panose="020B0600070205080204" charset="-128"/>
              </a:rPr>
              <a:t>✓	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Медицинские</a:t>
            </a:r>
            <a:r>
              <a:rPr sz="1205" spc="9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га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изации,</a:t>
            </a:r>
            <a:r>
              <a:rPr sz="1205" spc="7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выявившие</a:t>
            </a:r>
            <a:r>
              <a:rPr sz="1205" spc="7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сл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чай 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466090">
              <a:lnSpc>
                <a:spcPts val="1385"/>
              </a:lnSpc>
              <a:spcBef>
                <a:spcPts val="85"/>
              </a:spcBef>
              <a:tabLst>
                <a:tab pos="238125" algn="l"/>
              </a:tabLst>
            </a:pP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боле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ия</a:t>
            </a:r>
            <a:r>
              <a:rPr sz="1205" spc="2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(в</a:t>
            </a:r>
            <a:r>
              <a:rPr sz="1205" spc="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т.ч.</a:t>
            </a:r>
            <a:r>
              <a:rPr sz="1205" spc="23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spc="-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од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з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ительный),</a:t>
            </a:r>
            <a:r>
              <a:rPr sz="1205" spc="9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вн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сят</a:t>
            </a:r>
            <a:r>
              <a:rPr sz="1205" spc="2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инф</a:t>
            </a:r>
            <a:r>
              <a:rPr sz="1205" spc="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рмацию </a:t>
            </a:r>
            <a:endParaRPr sz="1205" dirty="0">
              <a:latin typeface="Arial" panose="020B0604020202020204"/>
              <a:cs typeface="Arial" panose="020B0604020202020204"/>
            </a:endParaRPr>
          </a:p>
          <a:p>
            <a:pPr marL="238760" marR="466090">
              <a:lnSpc>
                <a:spcPts val="1385"/>
              </a:lnSpc>
              <a:spcBef>
                <a:spcPts val="70"/>
              </a:spcBef>
              <a:tabLst>
                <a:tab pos="238125" algn="l"/>
              </a:tabLst>
            </a:pP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ем</a:t>
            </a:r>
            <a:r>
              <a:rPr sz="1205" spc="2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205" spc="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инф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рмацион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ую</a:t>
            </a:r>
            <a:r>
              <a:rPr sz="1205" spc="97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си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му</a:t>
            </a:r>
            <a:r>
              <a:rPr sz="1205" spc="19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ht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://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mb</a:t>
            </a:r>
            <a:r>
              <a:rPr sz="1205" spc="2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.r</a:t>
            </a:r>
            <a:r>
              <a:rPr sz="1205" spc="4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205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)</a:t>
            </a:r>
            <a:endParaRPr sz="1205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74" y="1515266"/>
            <a:ext cx="8105775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(клинический) анализ крови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определением уровня эритроцитов, гематокрита, лейкоцитов, тромбоцитов, лейкоцитарной формулы.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Биохимический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крови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(мочевина,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креатинин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электролиты, печеночные ферменты, билирубин, глюкоза, альбумин,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лактат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лактатдегидрогеназа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тропонин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ферритин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Биохимический анализ крови не дает какой-либо специфической информации, но обнаруживаемые отклонения могут указывать на наличие органной дисфункции, декомпенсацию сопутствующих заболеваний и развитие осложнений, имеют определенное прогностическое значение, оказывают влияние на выбор лекарственных средств и/или режим их дозирования.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уровня СРБ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сыворотке крови. Уровень СРБ коррелирует с тяжестью течения, распространенностью воспалительной инфильтрации и прогнозом при пневмонии.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8221" y="215227"/>
            <a:ext cx="595368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998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Лабораторная диагностика общая: </a:t>
            </a:r>
          </a:p>
        </p:txBody>
      </p:sp>
    </p:spTree>
    <p:extLst>
      <p:ext uri="{BB962C8B-B14F-4D97-AF65-F5344CB8AC3E}">
        <p14:creationId xmlns:p14="http://schemas.microsoft.com/office/powerpoint/2010/main" val="19101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344" y="1376645"/>
            <a:ext cx="1122829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Экспресс-тестированием будут охвачены все медики Москвы – работающие как в перепрофилированных для лечения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стационарах, так и в других многопрофильных больницах и поликлиниках. Мы будем использовать два вида экспресс-тестов, которые прошли испытания в городских больницах и показали хороший результат. В качестве материала для тестирования берется капля крови из пальца. Экспресс-тесты не выявляют наличие в крови вируса - они выявляют иммуноглобулин, который позволяет не только сказать болеет ли человек, но и определит, болел ли он ранее, выработаны ли у него антитела к инфекции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algn="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Анастасия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мэра Москвы по вопросам социального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06" y="200025"/>
            <a:ext cx="11603739" cy="654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350" y="2803525"/>
            <a:ext cx="6981825" cy="1209675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заполнять печатными буквами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номер страхового полиса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категория (медработник, в карантине, контакт???)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писать ничего на крышке пробирки (мы на них ставим номер пробы)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направления в отдельном пакете, но в биксе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зонды отрезать так, чтобы крышка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эппендорфа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закрывалась (во избежание вытекания биологически опасного материала!)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9146" y="148408"/>
            <a:ext cx="5375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замечания </a:t>
            </a:r>
            <a:endParaRPr lang="ru-RU" sz="3200" b="1" dirty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9146" y="881143"/>
            <a:ext cx="2250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345" y="5232452"/>
            <a:ext cx="70485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 материала не ранее, чем за 6 часов до доставки.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 накануне!!!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Доставлять материал не позднее 15.30-16.00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557" y="4735961"/>
            <a:ext cx="4262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доставки материала: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rcRect l="36042" t="16389" r="37146" b="10975"/>
          <a:stretch>
            <a:fillRect/>
          </a:stretch>
        </p:blipFill>
        <p:spPr>
          <a:xfrm>
            <a:off x="7410450" y="75576"/>
            <a:ext cx="4363085" cy="66490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4718" y="2997363"/>
            <a:ext cx="6781031" cy="1672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8480" marR="570230" algn="ctr">
              <a:lnSpc>
                <a:spcPts val="3635"/>
              </a:lnSpc>
              <a:spcBef>
                <a:spcPts val="180"/>
              </a:spcBef>
            </a:pPr>
            <a:r>
              <a:rPr sz="3345" b="1" dirty="0">
                <a:latin typeface="Times New Roman" panose="02020603050405020304"/>
                <a:cs typeface="Times New Roman" panose="02020603050405020304"/>
              </a:rPr>
              <a:t>П</a:t>
            </a:r>
            <a:r>
              <a:rPr sz="3345" b="1" spc="-233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3345" b="1" dirty="0">
                <a:latin typeface="Times New Roman" panose="02020603050405020304"/>
                <a:cs typeface="Times New Roman" panose="02020603050405020304"/>
              </a:rPr>
              <a:t>АВИЛА </a:t>
            </a:r>
            <a:r>
              <a:rPr sz="3345" b="1" spc="1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345" b="1" spc="-69" dirty="0">
                <a:latin typeface="Times New Roman" panose="02020603050405020304"/>
                <a:cs typeface="Times New Roman" panose="02020603050405020304"/>
              </a:rPr>
              <a:t>З</a:t>
            </a:r>
            <a:r>
              <a:rPr sz="3345" b="1" dirty="0">
                <a:latin typeface="Times New Roman" panose="02020603050405020304"/>
                <a:cs typeface="Times New Roman" panose="02020603050405020304"/>
              </a:rPr>
              <a:t>АБО</a:t>
            </a:r>
            <a:r>
              <a:rPr sz="3345" b="1" spc="-245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3345" b="1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3345" b="1" spc="8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345" b="1" dirty="0">
                <a:latin typeface="Times New Roman" panose="02020603050405020304"/>
                <a:cs typeface="Times New Roman" panose="02020603050405020304"/>
              </a:rPr>
              <a:t>ПРОБ</a:t>
            </a:r>
            <a:endParaRPr sz="3345" dirty="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96000"/>
              </a:lnSpc>
            </a:pPr>
            <a:r>
              <a:rPr sz="3345" b="1" dirty="0">
                <a:latin typeface="Times New Roman" panose="02020603050405020304"/>
                <a:cs typeface="Times New Roman" panose="02020603050405020304"/>
              </a:rPr>
              <a:t>КЛИНИЧ</a:t>
            </a:r>
            <a:r>
              <a:rPr sz="3345" b="1" spc="-66" dirty="0"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3345" b="1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3345" b="1" spc="-166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3345" b="1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3345" b="1" spc="-100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3345" b="1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3345" b="1" spc="38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345" b="1" dirty="0"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3345" b="1" spc="-299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3345" b="1" dirty="0">
                <a:latin typeface="Times New Roman" panose="02020603050405020304"/>
                <a:cs typeface="Times New Roman" panose="02020603050405020304"/>
              </a:rPr>
              <a:t>ТЕРИАЛА</a:t>
            </a:r>
            <a:endParaRPr sz="3345" dirty="0">
              <a:latin typeface="Times New Roman" panose="02020603050405020304"/>
              <a:cs typeface="Times New Roman" panose="02020603050405020304"/>
            </a:endParaRPr>
          </a:p>
          <a:p>
            <a:pPr marL="435610" marR="467995" algn="ctr">
              <a:lnSpc>
                <a:spcPct val="96000"/>
              </a:lnSpc>
              <a:spcBef>
                <a:spcPts val="595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для и</a:t>
            </a:r>
            <a:r>
              <a:rPr sz="2115" spc="-55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следования</a:t>
            </a:r>
            <a:r>
              <a:rPr sz="2115" spc="-10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115" spc="7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новый</a:t>
            </a:r>
            <a:r>
              <a:rPr sz="2115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spc="-61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оронави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115" spc="-61" dirty="0">
                <a:latin typeface="Times New Roman" panose="02020603050405020304"/>
                <a:cs typeface="Times New Roman" panose="02020603050405020304"/>
              </a:rPr>
              <a:t>у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с</a:t>
            </a:r>
          </a:p>
          <a:p>
            <a:pPr marL="2597785" marR="2630170" algn="ctr">
              <a:lnSpc>
                <a:spcPts val="2385"/>
              </a:lnSpc>
              <a:spcBef>
                <a:spcPts val="225"/>
              </a:spcBef>
            </a:pPr>
            <a:r>
              <a:rPr sz="3170" baseline="-2000" dirty="0">
                <a:latin typeface="Times New Roman" panose="02020603050405020304"/>
                <a:cs typeface="Times New Roman" panose="02020603050405020304"/>
              </a:rPr>
              <a:t>2019-n</a:t>
            </a:r>
            <a:r>
              <a:rPr sz="3170" spc="-22" baseline="-200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3170" baseline="-2000" dirty="0">
                <a:latin typeface="Times New Roman" panose="02020603050405020304"/>
                <a:cs typeface="Times New Roman" panose="02020603050405020304"/>
              </a:rPr>
              <a:t>oV</a:t>
            </a:r>
            <a:endParaRPr sz="2115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5843096" y="1120454"/>
            <a:ext cx="2120173" cy="4843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5" name="object 25"/>
          <p:cNvSpPr/>
          <p:nvPr/>
        </p:nvSpPr>
        <p:spPr>
          <a:xfrm>
            <a:off x="6190149" y="5907352"/>
            <a:ext cx="653860" cy="653862"/>
          </a:xfrm>
          <a:custGeom>
            <a:avLst/>
            <a:gdLst/>
            <a:ahLst/>
            <a:cxnLst/>
            <a:rect l="l" t="t" r="r" b="b"/>
            <a:pathLst>
              <a:path w="742252" h="742254">
                <a:moveTo>
                  <a:pt x="712769" y="515856"/>
                </a:moveTo>
                <a:lnTo>
                  <a:pt x="723505" y="487356"/>
                </a:lnTo>
                <a:lnTo>
                  <a:pt x="731771" y="458545"/>
                </a:lnTo>
                <a:lnTo>
                  <a:pt x="737617" y="429549"/>
                </a:lnTo>
                <a:lnTo>
                  <a:pt x="741093" y="400492"/>
                </a:lnTo>
                <a:lnTo>
                  <a:pt x="742252" y="371500"/>
                </a:lnTo>
                <a:lnTo>
                  <a:pt x="741142" y="342697"/>
                </a:lnTo>
                <a:lnTo>
                  <a:pt x="737816" y="314210"/>
                </a:lnTo>
                <a:lnTo>
                  <a:pt x="732322" y="286162"/>
                </a:lnTo>
                <a:lnTo>
                  <a:pt x="724713" y="258680"/>
                </a:lnTo>
                <a:lnTo>
                  <a:pt x="715039" y="231888"/>
                </a:lnTo>
                <a:lnTo>
                  <a:pt x="703351" y="205912"/>
                </a:lnTo>
                <a:lnTo>
                  <a:pt x="689698" y="180877"/>
                </a:lnTo>
                <a:lnTo>
                  <a:pt x="674132" y="156908"/>
                </a:lnTo>
                <a:lnTo>
                  <a:pt x="656704" y="134130"/>
                </a:lnTo>
                <a:lnTo>
                  <a:pt x="637463" y="112668"/>
                </a:lnTo>
                <a:lnTo>
                  <a:pt x="616462" y="92647"/>
                </a:lnTo>
                <a:lnTo>
                  <a:pt x="593749" y="74194"/>
                </a:lnTo>
                <a:lnTo>
                  <a:pt x="569377" y="57432"/>
                </a:lnTo>
                <a:lnTo>
                  <a:pt x="543396" y="42487"/>
                </a:lnTo>
                <a:lnTo>
                  <a:pt x="515856" y="29484"/>
                </a:lnTo>
                <a:lnTo>
                  <a:pt x="487356" y="18746"/>
                </a:lnTo>
                <a:lnTo>
                  <a:pt x="458545" y="10480"/>
                </a:lnTo>
                <a:lnTo>
                  <a:pt x="429548" y="4634"/>
                </a:lnTo>
                <a:lnTo>
                  <a:pt x="400491" y="1157"/>
                </a:lnTo>
                <a:lnTo>
                  <a:pt x="371498" y="0"/>
                </a:lnTo>
                <a:lnTo>
                  <a:pt x="342695" y="1110"/>
                </a:lnTo>
                <a:lnTo>
                  <a:pt x="314207" y="4438"/>
                </a:lnTo>
                <a:lnTo>
                  <a:pt x="286159" y="9933"/>
                </a:lnTo>
                <a:lnTo>
                  <a:pt x="258676" y="17544"/>
                </a:lnTo>
                <a:lnTo>
                  <a:pt x="231884" y="27220"/>
                </a:lnTo>
                <a:lnTo>
                  <a:pt x="205907" y="38911"/>
                </a:lnTo>
                <a:lnTo>
                  <a:pt x="180872" y="52565"/>
                </a:lnTo>
                <a:lnTo>
                  <a:pt x="156902" y="68133"/>
                </a:lnTo>
                <a:lnTo>
                  <a:pt x="134124" y="85562"/>
                </a:lnTo>
                <a:lnTo>
                  <a:pt x="112662" y="104804"/>
                </a:lnTo>
                <a:lnTo>
                  <a:pt x="92642" y="125806"/>
                </a:lnTo>
                <a:lnTo>
                  <a:pt x="74189" y="148519"/>
                </a:lnTo>
                <a:lnTo>
                  <a:pt x="57429" y="172891"/>
                </a:lnTo>
                <a:lnTo>
                  <a:pt x="42485" y="198871"/>
                </a:lnTo>
                <a:lnTo>
                  <a:pt x="29484" y="226410"/>
                </a:lnTo>
                <a:lnTo>
                  <a:pt x="18746" y="254908"/>
                </a:lnTo>
                <a:lnTo>
                  <a:pt x="10480" y="283717"/>
                </a:lnTo>
                <a:lnTo>
                  <a:pt x="4634" y="312713"/>
                </a:lnTo>
                <a:lnTo>
                  <a:pt x="1157" y="341769"/>
                </a:lnTo>
                <a:lnTo>
                  <a:pt x="0" y="370760"/>
                </a:lnTo>
                <a:lnTo>
                  <a:pt x="1110" y="399562"/>
                </a:lnTo>
                <a:lnTo>
                  <a:pt x="4438" y="428050"/>
                </a:lnTo>
                <a:lnTo>
                  <a:pt x="9933" y="456097"/>
                </a:lnTo>
                <a:lnTo>
                  <a:pt x="17544" y="483579"/>
                </a:lnTo>
                <a:lnTo>
                  <a:pt x="27220" y="510371"/>
                </a:lnTo>
                <a:lnTo>
                  <a:pt x="38911" y="536347"/>
                </a:lnTo>
                <a:lnTo>
                  <a:pt x="52565" y="561382"/>
                </a:lnTo>
                <a:lnTo>
                  <a:pt x="68133" y="585351"/>
                </a:lnTo>
                <a:lnTo>
                  <a:pt x="85562" y="608129"/>
                </a:lnTo>
                <a:lnTo>
                  <a:pt x="104804" y="629591"/>
                </a:lnTo>
                <a:lnTo>
                  <a:pt x="125806" y="649611"/>
                </a:lnTo>
                <a:lnTo>
                  <a:pt x="148519" y="668063"/>
                </a:lnTo>
                <a:lnTo>
                  <a:pt x="172891" y="684824"/>
                </a:lnTo>
                <a:lnTo>
                  <a:pt x="198871" y="699768"/>
                </a:lnTo>
                <a:lnTo>
                  <a:pt x="226410" y="712769"/>
                </a:lnTo>
                <a:lnTo>
                  <a:pt x="254911" y="723507"/>
                </a:lnTo>
                <a:lnTo>
                  <a:pt x="283723" y="731773"/>
                </a:lnTo>
                <a:lnTo>
                  <a:pt x="312721" y="737619"/>
                </a:lnTo>
                <a:lnTo>
                  <a:pt x="341778" y="741096"/>
                </a:lnTo>
                <a:lnTo>
                  <a:pt x="370771" y="742254"/>
                </a:lnTo>
                <a:lnTo>
                  <a:pt x="399574" y="741143"/>
                </a:lnTo>
                <a:lnTo>
                  <a:pt x="428061" y="737815"/>
                </a:lnTo>
                <a:lnTo>
                  <a:pt x="456108" y="732321"/>
                </a:lnTo>
                <a:lnTo>
                  <a:pt x="483590" y="724710"/>
                </a:lnTo>
                <a:lnTo>
                  <a:pt x="510380" y="715035"/>
                </a:lnTo>
                <a:lnTo>
                  <a:pt x="536355" y="703344"/>
                </a:lnTo>
                <a:lnTo>
                  <a:pt x="561389" y="689691"/>
                </a:lnTo>
                <a:lnTo>
                  <a:pt x="585357" y="674124"/>
                </a:lnTo>
                <a:lnTo>
                  <a:pt x="608134" y="656695"/>
                </a:lnTo>
                <a:lnTo>
                  <a:pt x="629594" y="637454"/>
                </a:lnTo>
                <a:lnTo>
                  <a:pt x="649613" y="616453"/>
                </a:lnTo>
                <a:lnTo>
                  <a:pt x="668065" y="593742"/>
                </a:lnTo>
                <a:lnTo>
                  <a:pt x="684825" y="569371"/>
                </a:lnTo>
                <a:lnTo>
                  <a:pt x="699768" y="543392"/>
                </a:lnTo>
                <a:lnTo>
                  <a:pt x="712769" y="515856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1" name="object 11"/>
          <p:cNvSpPr/>
          <p:nvPr/>
        </p:nvSpPr>
        <p:spPr>
          <a:xfrm>
            <a:off x="2098682" y="4539315"/>
            <a:ext cx="121887" cy="121876"/>
          </a:xfrm>
          <a:custGeom>
            <a:avLst/>
            <a:gdLst/>
            <a:ahLst/>
            <a:cxnLst/>
            <a:rect l="l" t="t" r="r" b="b"/>
            <a:pathLst>
              <a:path w="138363" h="138352">
                <a:moveTo>
                  <a:pt x="132986" y="96201"/>
                </a:moveTo>
                <a:lnTo>
                  <a:pt x="136489" y="85697"/>
                </a:lnTo>
                <a:lnTo>
                  <a:pt x="138363" y="73476"/>
                </a:lnTo>
                <a:lnTo>
                  <a:pt x="138047" y="61340"/>
                </a:lnTo>
                <a:lnTo>
                  <a:pt x="135647" y="49559"/>
                </a:lnTo>
                <a:lnTo>
                  <a:pt x="131273" y="38401"/>
                </a:lnTo>
                <a:lnTo>
                  <a:pt x="125033" y="28135"/>
                </a:lnTo>
                <a:lnTo>
                  <a:pt x="117037" y="19029"/>
                </a:lnTo>
                <a:lnTo>
                  <a:pt x="107392" y="11351"/>
                </a:lnTo>
                <a:lnTo>
                  <a:pt x="96207" y="5371"/>
                </a:lnTo>
                <a:lnTo>
                  <a:pt x="85716" y="1875"/>
                </a:lnTo>
                <a:lnTo>
                  <a:pt x="73494" y="0"/>
                </a:lnTo>
                <a:lnTo>
                  <a:pt x="61358" y="315"/>
                </a:lnTo>
                <a:lnTo>
                  <a:pt x="49577" y="2713"/>
                </a:lnTo>
                <a:lnTo>
                  <a:pt x="38418" y="7086"/>
                </a:lnTo>
                <a:lnTo>
                  <a:pt x="28150" y="13324"/>
                </a:lnTo>
                <a:lnTo>
                  <a:pt x="19042" y="21320"/>
                </a:lnTo>
                <a:lnTo>
                  <a:pt x="11361" y="30964"/>
                </a:lnTo>
                <a:lnTo>
                  <a:pt x="5377" y="42150"/>
                </a:lnTo>
                <a:lnTo>
                  <a:pt x="1874" y="52657"/>
                </a:lnTo>
                <a:lnTo>
                  <a:pt x="0" y="64880"/>
                </a:lnTo>
                <a:lnTo>
                  <a:pt x="316" y="77014"/>
                </a:lnTo>
                <a:lnTo>
                  <a:pt x="2716" y="88794"/>
                </a:lnTo>
                <a:lnTo>
                  <a:pt x="7090" y="99949"/>
                </a:lnTo>
                <a:lnTo>
                  <a:pt x="13330" y="110214"/>
                </a:lnTo>
                <a:lnTo>
                  <a:pt x="21326" y="119319"/>
                </a:lnTo>
                <a:lnTo>
                  <a:pt x="30971" y="126997"/>
                </a:lnTo>
                <a:lnTo>
                  <a:pt x="42156" y="132981"/>
                </a:lnTo>
                <a:lnTo>
                  <a:pt x="52650" y="136477"/>
                </a:lnTo>
                <a:lnTo>
                  <a:pt x="64874" y="138352"/>
                </a:lnTo>
                <a:lnTo>
                  <a:pt x="77010" y="138036"/>
                </a:lnTo>
                <a:lnTo>
                  <a:pt x="88792" y="135638"/>
                </a:lnTo>
                <a:lnTo>
                  <a:pt x="99949" y="131266"/>
                </a:lnTo>
                <a:lnTo>
                  <a:pt x="110216" y="125028"/>
                </a:lnTo>
                <a:lnTo>
                  <a:pt x="119322" y="117032"/>
                </a:lnTo>
                <a:lnTo>
                  <a:pt x="127002" y="107387"/>
                </a:lnTo>
                <a:lnTo>
                  <a:pt x="132986" y="96201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0" name="object 10"/>
          <p:cNvSpPr/>
          <p:nvPr/>
        </p:nvSpPr>
        <p:spPr>
          <a:xfrm>
            <a:off x="2098682" y="4227784"/>
            <a:ext cx="121887" cy="121870"/>
          </a:xfrm>
          <a:custGeom>
            <a:avLst/>
            <a:gdLst/>
            <a:ahLst/>
            <a:cxnLst/>
            <a:rect l="l" t="t" r="r" b="b"/>
            <a:pathLst>
              <a:path w="138363" h="138345">
                <a:moveTo>
                  <a:pt x="132986" y="96194"/>
                </a:moveTo>
                <a:lnTo>
                  <a:pt x="136487" y="85702"/>
                </a:lnTo>
                <a:lnTo>
                  <a:pt x="138363" y="73483"/>
                </a:lnTo>
                <a:lnTo>
                  <a:pt x="138047" y="61348"/>
                </a:lnTo>
                <a:lnTo>
                  <a:pt x="135649" y="49568"/>
                </a:lnTo>
                <a:lnTo>
                  <a:pt x="131275" y="38410"/>
                </a:lnTo>
                <a:lnTo>
                  <a:pt x="125035" y="28143"/>
                </a:lnTo>
                <a:lnTo>
                  <a:pt x="117038" y="19036"/>
                </a:lnTo>
                <a:lnTo>
                  <a:pt x="107393" y="11357"/>
                </a:lnTo>
                <a:lnTo>
                  <a:pt x="96207" y="5376"/>
                </a:lnTo>
                <a:lnTo>
                  <a:pt x="85710" y="1875"/>
                </a:lnTo>
                <a:lnTo>
                  <a:pt x="73488" y="0"/>
                </a:lnTo>
                <a:lnTo>
                  <a:pt x="61353" y="315"/>
                </a:lnTo>
                <a:lnTo>
                  <a:pt x="49573" y="2714"/>
                </a:lnTo>
                <a:lnTo>
                  <a:pt x="38415" y="7086"/>
                </a:lnTo>
                <a:lnTo>
                  <a:pt x="28148" y="13324"/>
                </a:lnTo>
                <a:lnTo>
                  <a:pt x="19041" y="21319"/>
                </a:lnTo>
                <a:lnTo>
                  <a:pt x="11361" y="30961"/>
                </a:lnTo>
                <a:lnTo>
                  <a:pt x="5377" y="42143"/>
                </a:lnTo>
                <a:lnTo>
                  <a:pt x="1874" y="52653"/>
                </a:lnTo>
                <a:lnTo>
                  <a:pt x="0" y="64879"/>
                </a:lnTo>
                <a:lnTo>
                  <a:pt x="316" y="77015"/>
                </a:lnTo>
                <a:lnTo>
                  <a:pt x="2716" y="88796"/>
                </a:lnTo>
                <a:lnTo>
                  <a:pt x="7090" y="99951"/>
                </a:lnTo>
                <a:lnTo>
                  <a:pt x="13330" y="110215"/>
                </a:lnTo>
                <a:lnTo>
                  <a:pt x="21326" y="119318"/>
                </a:lnTo>
                <a:lnTo>
                  <a:pt x="30971" y="126994"/>
                </a:lnTo>
                <a:lnTo>
                  <a:pt x="42156" y="132973"/>
                </a:lnTo>
                <a:lnTo>
                  <a:pt x="52650" y="136470"/>
                </a:lnTo>
                <a:lnTo>
                  <a:pt x="64874" y="138345"/>
                </a:lnTo>
                <a:lnTo>
                  <a:pt x="77010" y="138029"/>
                </a:lnTo>
                <a:lnTo>
                  <a:pt x="88792" y="135631"/>
                </a:lnTo>
                <a:lnTo>
                  <a:pt x="99949" y="131259"/>
                </a:lnTo>
                <a:lnTo>
                  <a:pt x="110216" y="125021"/>
                </a:lnTo>
                <a:lnTo>
                  <a:pt x="119322" y="117025"/>
                </a:lnTo>
                <a:lnTo>
                  <a:pt x="127002" y="107380"/>
                </a:lnTo>
                <a:lnTo>
                  <a:pt x="132986" y="96194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9" name="object 9"/>
          <p:cNvSpPr/>
          <p:nvPr/>
        </p:nvSpPr>
        <p:spPr>
          <a:xfrm>
            <a:off x="2098682" y="4850831"/>
            <a:ext cx="121887" cy="121874"/>
          </a:xfrm>
          <a:custGeom>
            <a:avLst/>
            <a:gdLst/>
            <a:ahLst/>
            <a:cxnLst/>
            <a:rect l="l" t="t" r="r" b="b"/>
            <a:pathLst>
              <a:path w="138363" h="138350">
                <a:moveTo>
                  <a:pt x="132987" y="96201"/>
                </a:moveTo>
                <a:lnTo>
                  <a:pt x="136487" y="85706"/>
                </a:lnTo>
                <a:lnTo>
                  <a:pt x="138363" y="73483"/>
                </a:lnTo>
                <a:lnTo>
                  <a:pt x="138048" y="61347"/>
                </a:lnTo>
                <a:lnTo>
                  <a:pt x="135649" y="49565"/>
                </a:lnTo>
                <a:lnTo>
                  <a:pt x="131275" y="38407"/>
                </a:lnTo>
                <a:lnTo>
                  <a:pt x="125036" y="28141"/>
                </a:lnTo>
                <a:lnTo>
                  <a:pt x="117039" y="19036"/>
                </a:lnTo>
                <a:lnTo>
                  <a:pt x="107393" y="11360"/>
                </a:lnTo>
                <a:lnTo>
                  <a:pt x="96208" y="5383"/>
                </a:lnTo>
                <a:lnTo>
                  <a:pt x="85704" y="1877"/>
                </a:lnTo>
                <a:lnTo>
                  <a:pt x="73483" y="0"/>
                </a:lnTo>
                <a:lnTo>
                  <a:pt x="61349" y="314"/>
                </a:lnTo>
                <a:lnTo>
                  <a:pt x="49570" y="2711"/>
                </a:lnTo>
                <a:lnTo>
                  <a:pt x="38413" y="7083"/>
                </a:lnTo>
                <a:lnTo>
                  <a:pt x="28147" y="13320"/>
                </a:lnTo>
                <a:lnTo>
                  <a:pt x="19040" y="21314"/>
                </a:lnTo>
                <a:lnTo>
                  <a:pt x="11361" y="30956"/>
                </a:lnTo>
                <a:lnTo>
                  <a:pt x="5377" y="42137"/>
                </a:lnTo>
                <a:lnTo>
                  <a:pt x="1872" y="52656"/>
                </a:lnTo>
                <a:lnTo>
                  <a:pt x="0" y="64879"/>
                </a:lnTo>
                <a:lnTo>
                  <a:pt x="318" y="77014"/>
                </a:lnTo>
                <a:lnTo>
                  <a:pt x="2718" y="88792"/>
                </a:lnTo>
                <a:lnTo>
                  <a:pt x="7092" y="99946"/>
                </a:lnTo>
                <a:lnTo>
                  <a:pt x="13332" y="110210"/>
                </a:lnTo>
                <a:lnTo>
                  <a:pt x="21328" y="119315"/>
                </a:lnTo>
                <a:lnTo>
                  <a:pt x="30973" y="126994"/>
                </a:lnTo>
                <a:lnTo>
                  <a:pt x="42156" y="132980"/>
                </a:lnTo>
                <a:lnTo>
                  <a:pt x="52650" y="136476"/>
                </a:lnTo>
                <a:lnTo>
                  <a:pt x="64874" y="138350"/>
                </a:lnTo>
                <a:lnTo>
                  <a:pt x="77011" y="138033"/>
                </a:lnTo>
                <a:lnTo>
                  <a:pt x="88792" y="135634"/>
                </a:lnTo>
                <a:lnTo>
                  <a:pt x="99950" y="131260"/>
                </a:lnTo>
                <a:lnTo>
                  <a:pt x="110216" y="125022"/>
                </a:lnTo>
                <a:lnTo>
                  <a:pt x="119323" y="117026"/>
                </a:lnTo>
                <a:lnTo>
                  <a:pt x="127003" y="107383"/>
                </a:lnTo>
                <a:lnTo>
                  <a:pt x="132987" y="96201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8" name="object 8"/>
          <p:cNvSpPr/>
          <p:nvPr/>
        </p:nvSpPr>
        <p:spPr>
          <a:xfrm>
            <a:off x="2098682" y="5162338"/>
            <a:ext cx="121887" cy="121865"/>
          </a:xfrm>
          <a:custGeom>
            <a:avLst/>
            <a:gdLst/>
            <a:ahLst/>
            <a:cxnLst/>
            <a:rect l="l" t="t" r="r" b="b"/>
            <a:pathLst>
              <a:path w="138363" h="138339">
                <a:moveTo>
                  <a:pt x="132986" y="96188"/>
                </a:moveTo>
                <a:lnTo>
                  <a:pt x="136487" y="85696"/>
                </a:lnTo>
                <a:lnTo>
                  <a:pt x="138363" y="73477"/>
                </a:lnTo>
                <a:lnTo>
                  <a:pt x="138047" y="61343"/>
                </a:lnTo>
                <a:lnTo>
                  <a:pt x="135649" y="49562"/>
                </a:lnTo>
                <a:lnTo>
                  <a:pt x="131275" y="38404"/>
                </a:lnTo>
                <a:lnTo>
                  <a:pt x="125035" y="28137"/>
                </a:lnTo>
                <a:lnTo>
                  <a:pt x="117038" y="19030"/>
                </a:lnTo>
                <a:lnTo>
                  <a:pt x="107393" y="11352"/>
                </a:lnTo>
                <a:lnTo>
                  <a:pt x="96207" y="5371"/>
                </a:lnTo>
                <a:lnTo>
                  <a:pt x="85723" y="1876"/>
                </a:lnTo>
                <a:lnTo>
                  <a:pt x="73500" y="0"/>
                </a:lnTo>
                <a:lnTo>
                  <a:pt x="61363" y="314"/>
                </a:lnTo>
                <a:lnTo>
                  <a:pt x="49581" y="2711"/>
                </a:lnTo>
                <a:lnTo>
                  <a:pt x="38421" y="7082"/>
                </a:lnTo>
                <a:lnTo>
                  <a:pt x="28152" y="13319"/>
                </a:lnTo>
                <a:lnTo>
                  <a:pt x="19043" y="21312"/>
                </a:lnTo>
                <a:lnTo>
                  <a:pt x="11362" y="30955"/>
                </a:lnTo>
                <a:lnTo>
                  <a:pt x="5377" y="42137"/>
                </a:lnTo>
                <a:lnTo>
                  <a:pt x="1874" y="52648"/>
                </a:lnTo>
                <a:lnTo>
                  <a:pt x="0" y="64873"/>
                </a:lnTo>
                <a:lnTo>
                  <a:pt x="316" y="77010"/>
                </a:lnTo>
                <a:lnTo>
                  <a:pt x="2716" y="88790"/>
                </a:lnTo>
                <a:lnTo>
                  <a:pt x="7090" y="99946"/>
                </a:lnTo>
                <a:lnTo>
                  <a:pt x="13330" y="110209"/>
                </a:lnTo>
                <a:lnTo>
                  <a:pt x="21326" y="119313"/>
                </a:lnTo>
                <a:lnTo>
                  <a:pt x="30971" y="126988"/>
                </a:lnTo>
                <a:lnTo>
                  <a:pt x="42156" y="132968"/>
                </a:lnTo>
                <a:lnTo>
                  <a:pt x="52650" y="136464"/>
                </a:lnTo>
                <a:lnTo>
                  <a:pt x="64874" y="138339"/>
                </a:lnTo>
                <a:lnTo>
                  <a:pt x="77010" y="138023"/>
                </a:lnTo>
                <a:lnTo>
                  <a:pt x="88792" y="135625"/>
                </a:lnTo>
                <a:lnTo>
                  <a:pt x="99949" y="131253"/>
                </a:lnTo>
                <a:lnTo>
                  <a:pt x="110216" y="125015"/>
                </a:lnTo>
                <a:lnTo>
                  <a:pt x="119322" y="117019"/>
                </a:lnTo>
                <a:lnTo>
                  <a:pt x="127002" y="107374"/>
                </a:lnTo>
                <a:lnTo>
                  <a:pt x="132986" y="96188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7" name="object 7"/>
          <p:cNvSpPr/>
          <p:nvPr/>
        </p:nvSpPr>
        <p:spPr>
          <a:xfrm>
            <a:off x="2098682" y="5473846"/>
            <a:ext cx="121887" cy="121874"/>
          </a:xfrm>
          <a:custGeom>
            <a:avLst/>
            <a:gdLst/>
            <a:ahLst/>
            <a:cxnLst/>
            <a:rect l="l" t="t" r="r" b="b"/>
            <a:pathLst>
              <a:path w="138364" h="138349">
                <a:moveTo>
                  <a:pt x="132987" y="96207"/>
                </a:moveTo>
                <a:lnTo>
                  <a:pt x="136489" y="85699"/>
                </a:lnTo>
                <a:lnTo>
                  <a:pt x="138364" y="73475"/>
                </a:lnTo>
                <a:lnTo>
                  <a:pt x="138047" y="61337"/>
                </a:lnTo>
                <a:lnTo>
                  <a:pt x="135647" y="49555"/>
                </a:lnTo>
                <a:lnTo>
                  <a:pt x="131274" y="38397"/>
                </a:lnTo>
                <a:lnTo>
                  <a:pt x="125034" y="28132"/>
                </a:lnTo>
                <a:lnTo>
                  <a:pt x="117037" y="19028"/>
                </a:lnTo>
                <a:lnTo>
                  <a:pt x="107392" y="11353"/>
                </a:lnTo>
                <a:lnTo>
                  <a:pt x="96208" y="5376"/>
                </a:lnTo>
                <a:lnTo>
                  <a:pt x="85710" y="1875"/>
                </a:lnTo>
                <a:lnTo>
                  <a:pt x="73489" y="0"/>
                </a:lnTo>
                <a:lnTo>
                  <a:pt x="61354" y="315"/>
                </a:lnTo>
                <a:lnTo>
                  <a:pt x="49573" y="2714"/>
                </a:lnTo>
                <a:lnTo>
                  <a:pt x="38416" y="7086"/>
                </a:lnTo>
                <a:lnTo>
                  <a:pt x="28149" y="13324"/>
                </a:lnTo>
                <a:lnTo>
                  <a:pt x="19041" y="21319"/>
                </a:lnTo>
                <a:lnTo>
                  <a:pt x="11361" y="30961"/>
                </a:lnTo>
                <a:lnTo>
                  <a:pt x="5377" y="42143"/>
                </a:lnTo>
                <a:lnTo>
                  <a:pt x="1872" y="52659"/>
                </a:lnTo>
                <a:lnTo>
                  <a:pt x="0" y="64882"/>
                </a:lnTo>
                <a:lnTo>
                  <a:pt x="318" y="77017"/>
                </a:lnTo>
                <a:lnTo>
                  <a:pt x="2718" y="88797"/>
                </a:lnTo>
                <a:lnTo>
                  <a:pt x="7092" y="99953"/>
                </a:lnTo>
                <a:lnTo>
                  <a:pt x="13332" y="110218"/>
                </a:lnTo>
                <a:lnTo>
                  <a:pt x="21328" y="119324"/>
                </a:lnTo>
                <a:lnTo>
                  <a:pt x="30973" y="127003"/>
                </a:lnTo>
                <a:lnTo>
                  <a:pt x="42156" y="132986"/>
                </a:lnTo>
                <a:lnTo>
                  <a:pt x="52637" y="136475"/>
                </a:lnTo>
                <a:lnTo>
                  <a:pt x="64863" y="138349"/>
                </a:lnTo>
                <a:lnTo>
                  <a:pt x="77001" y="138032"/>
                </a:lnTo>
                <a:lnTo>
                  <a:pt x="88784" y="135633"/>
                </a:lnTo>
                <a:lnTo>
                  <a:pt x="99944" y="131260"/>
                </a:lnTo>
                <a:lnTo>
                  <a:pt x="110212" y="125022"/>
                </a:lnTo>
                <a:lnTo>
                  <a:pt x="119321" y="117028"/>
                </a:lnTo>
                <a:lnTo>
                  <a:pt x="127002" y="107387"/>
                </a:lnTo>
                <a:lnTo>
                  <a:pt x="132987" y="962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6" name="object 6"/>
          <p:cNvSpPr/>
          <p:nvPr/>
        </p:nvSpPr>
        <p:spPr>
          <a:xfrm>
            <a:off x="2098682" y="5785364"/>
            <a:ext cx="121887" cy="121879"/>
          </a:xfrm>
          <a:custGeom>
            <a:avLst/>
            <a:gdLst/>
            <a:ahLst/>
            <a:cxnLst/>
            <a:rect l="l" t="t" r="r" b="b"/>
            <a:pathLst>
              <a:path w="138364" h="138355">
                <a:moveTo>
                  <a:pt x="132987" y="96207"/>
                </a:moveTo>
                <a:lnTo>
                  <a:pt x="136489" y="85699"/>
                </a:lnTo>
                <a:lnTo>
                  <a:pt x="138364" y="73475"/>
                </a:lnTo>
                <a:lnTo>
                  <a:pt x="138047" y="61337"/>
                </a:lnTo>
                <a:lnTo>
                  <a:pt x="135647" y="49555"/>
                </a:lnTo>
                <a:lnTo>
                  <a:pt x="131274" y="38397"/>
                </a:lnTo>
                <a:lnTo>
                  <a:pt x="125034" y="28132"/>
                </a:lnTo>
                <a:lnTo>
                  <a:pt x="117037" y="19028"/>
                </a:lnTo>
                <a:lnTo>
                  <a:pt x="107392" y="11353"/>
                </a:lnTo>
                <a:lnTo>
                  <a:pt x="96208" y="5376"/>
                </a:lnTo>
                <a:lnTo>
                  <a:pt x="85710" y="1875"/>
                </a:lnTo>
                <a:lnTo>
                  <a:pt x="73489" y="0"/>
                </a:lnTo>
                <a:lnTo>
                  <a:pt x="61354" y="315"/>
                </a:lnTo>
                <a:lnTo>
                  <a:pt x="49573" y="2714"/>
                </a:lnTo>
                <a:lnTo>
                  <a:pt x="38416" y="7086"/>
                </a:lnTo>
                <a:lnTo>
                  <a:pt x="28149" y="13324"/>
                </a:lnTo>
                <a:lnTo>
                  <a:pt x="19041" y="21319"/>
                </a:lnTo>
                <a:lnTo>
                  <a:pt x="11361" y="30961"/>
                </a:lnTo>
                <a:lnTo>
                  <a:pt x="5377" y="42143"/>
                </a:lnTo>
                <a:lnTo>
                  <a:pt x="1872" y="52659"/>
                </a:lnTo>
                <a:lnTo>
                  <a:pt x="0" y="64882"/>
                </a:lnTo>
                <a:lnTo>
                  <a:pt x="318" y="77017"/>
                </a:lnTo>
                <a:lnTo>
                  <a:pt x="2718" y="88797"/>
                </a:lnTo>
                <a:lnTo>
                  <a:pt x="7092" y="99953"/>
                </a:lnTo>
                <a:lnTo>
                  <a:pt x="13332" y="110218"/>
                </a:lnTo>
                <a:lnTo>
                  <a:pt x="21328" y="119324"/>
                </a:lnTo>
                <a:lnTo>
                  <a:pt x="30973" y="127003"/>
                </a:lnTo>
                <a:lnTo>
                  <a:pt x="42156" y="132986"/>
                </a:lnTo>
                <a:lnTo>
                  <a:pt x="52650" y="136482"/>
                </a:lnTo>
                <a:lnTo>
                  <a:pt x="64874" y="138355"/>
                </a:lnTo>
                <a:lnTo>
                  <a:pt x="77011" y="138036"/>
                </a:lnTo>
                <a:lnTo>
                  <a:pt x="88792" y="135636"/>
                </a:lnTo>
                <a:lnTo>
                  <a:pt x="99950" y="131261"/>
                </a:lnTo>
                <a:lnTo>
                  <a:pt x="110216" y="125022"/>
                </a:lnTo>
                <a:lnTo>
                  <a:pt x="119323" y="117027"/>
                </a:lnTo>
                <a:lnTo>
                  <a:pt x="127003" y="107386"/>
                </a:lnTo>
                <a:lnTo>
                  <a:pt x="132987" y="962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5" name="object 5"/>
          <p:cNvSpPr txBox="1"/>
          <p:nvPr/>
        </p:nvSpPr>
        <p:spPr>
          <a:xfrm>
            <a:off x="1875932" y="1427424"/>
            <a:ext cx="3967164" cy="1257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34925">
              <a:lnSpc>
                <a:spcPts val="2280"/>
              </a:lnSpc>
              <a:spcBef>
                <a:spcPts val="115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Все</a:t>
            </a:r>
            <a:r>
              <a:rPr sz="2115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процедуры</a:t>
            </a:r>
            <a:r>
              <a:rPr sz="2115" spc="9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по </a:t>
            </a:r>
            <a:r>
              <a:rPr sz="2115" spc="5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забо</a:t>
            </a:r>
            <a:r>
              <a:rPr sz="2115" spc="-39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у</a:t>
            </a:r>
          </a:p>
          <a:p>
            <a:pPr marL="11430">
              <a:lnSpc>
                <a:spcPct val="100000"/>
              </a:lnSpc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клиничес</a:t>
            </a:r>
            <a:r>
              <a:rPr sz="2115" spc="-73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spc="-73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spc="10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ма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ериала вып</a:t>
            </a:r>
            <a:r>
              <a:rPr sz="2115" spc="-20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лня</a:t>
            </a:r>
            <a:r>
              <a:rPr sz="2115" spc="-52" dirty="0"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spc="9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медицинский персонал</a:t>
            </a:r>
            <a:r>
              <a:rPr sz="2115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115" spc="-1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исп</a:t>
            </a:r>
            <a:r>
              <a:rPr sz="2115" spc="-17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льзованием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7859" y="2991880"/>
            <a:ext cx="3967161" cy="2972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27305">
              <a:lnSpc>
                <a:spcPts val="2280"/>
              </a:lnSpc>
              <a:spcBef>
                <a:spcPts val="115"/>
              </a:spcBef>
            </a:pPr>
            <a:r>
              <a:rPr sz="2115" b="1" dirty="0">
                <a:latin typeface="Times New Roman" panose="02020603050405020304"/>
                <a:cs typeface="Times New Roman" panose="02020603050405020304"/>
              </a:rPr>
              <a:t>СРЕДСТВ</a:t>
            </a:r>
            <a:endParaRPr sz="2115" dirty="0">
              <a:latin typeface="Times New Roman" panose="02020603050405020304"/>
              <a:cs typeface="Times New Roman" panose="02020603050405020304"/>
            </a:endParaRPr>
          </a:p>
          <a:p>
            <a:pPr marL="11430" marR="0">
              <a:lnSpc>
                <a:spcPct val="100000"/>
              </a:lnSpc>
            </a:pPr>
            <a:r>
              <a:rPr sz="2115" b="1" dirty="0">
                <a:latin typeface="Times New Roman" panose="02020603050405020304"/>
                <a:cs typeface="Times New Roman" panose="02020603050405020304"/>
              </a:rPr>
              <a:t>ИНДИВИД</a:t>
            </a:r>
            <a:r>
              <a:rPr sz="2115" b="1" spc="-259" dirty="0">
                <a:latin typeface="Times New Roman" panose="02020603050405020304"/>
                <a:cs typeface="Times New Roman" panose="02020603050405020304"/>
              </a:rPr>
              <a:t>У</a:t>
            </a:r>
            <a:r>
              <a:rPr sz="2115" b="1" dirty="0">
                <a:latin typeface="Times New Roman" panose="02020603050405020304"/>
                <a:cs typeface="Times New Roman" panose="02020603050405020304"/>
              </a:rPr>
              <a:t>АЛЬНОЙ </a:t>
            </a:r>
            <a:r>
              <a:rPr sz="2115" b="1" spc="-39" dirty="0">
                <a:latin typeface="Times New Roman" panose="02020603050405020304"/>
                <a:cs typeface="Times New Roman" panose="02020603050405020304"/>
              </a:rPr>
              <a:t>З</a:t>
            </a:r>
            <a:r>
              <a:rPr sz="2115" b="1" dirty="0">
                <a:latin typeface="Times New Roman" panose="02020603050405020304"/>
                <a:cs typeface="Times New Roman" panose="02020603050405020304"/>
              </a:rPr>
              <a:t>АЩИТЫ:</a:t>
            </a:r>
            <a:endParaRPr sz="2115" dirty="0">
              <a:latin typeface="Times New Roman" panose="02020603050405020304"/>
              <a:cs typeface="Times New Roman" panose="02020603050405020304"/>
            </a:endParaRPr>
          </a:p>
          <a:p>
            <a:pPr marL="265430" marR="1590675">
              <a:lnSpc>
                <a:spcPts val="2025"/>
              </a:lnSpc>
              <a:spcBef>
                <a:spcPts val="1590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очки </a:t>
            </a:r>
          </a:p>
          <a:p>
            <a:pPr marL="265430" marR="1590675">
              <a:lnSpc>
                <a:spcPts val="2025"/>
              </a:lnSpc>
              <a:spcBef>
                <a:spcPts val="425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шапоч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а</a:t>
            </a:r>
          </a:p>
          <a:p>
            <a:pPr marL="265430">
              <a:lnSpc>
                <a:spcPts val="2025"/>
              </a:lnSpc>
              <a:spcBef>
                <a:spcPts val="455"/>
              </a:spcBef>
            </a:pPr>
            <a:r>
              <a:rPr sz="1760" spc="-20" dirty="0">
                <a:latin typeface="Times New Roman" panose="02020603050405020304"/>
                <a:cs typeface="Times New Roman" panose="02020603050405020304"/>
              </a:rPr>
              <a:t>х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алат</a:t>
            </a:r>
            <a:r>
              <a:rPr sz="1760" spc="7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медицинский </a:t>
            </a:r>
          </a:p>
          <a:p>
            <a:pPr marL="265430">
              <a:lnSpc>
                <a:spcPts val="2025"/>
              </a:lnSpc>
              <a:spcBef>
                <a:spcPts val="440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респира</a:t>
            </a:r>
            <a:r>
              <a:rPr sz="1760" spc="-44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ор</a:t>
            </a:r>
            <a:r>
              <a:rPr sz="1760" spc="3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или </a:t>
            </a:r>
            <a:r>
              <a:rPr sz="1760" spc="17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>
                <a:latin typeface="Times New Roman" panose="02020603050405020304"/>
                <a:cs typeface="Times New Roman" panose="02020603050405020304"/>
              </a:rPr>
              <a:t>мас</a:t>
            </a:r>
            <a:r>
              <a:rPr sz="1760" spc="-34" dirty="0" err="1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1760" dirty="0" err="1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760" dirty="0" smtClean="0">
                <a:latin typeface="Times New Roman" panose="02020603050405020304"/>
                <a:cs typeface="Times New Roman" panose="02020603050405020304"/>
              </a:rPr>
              <a:t>медицинская</a:t>
            </a:r>
            <a:endParaRPr sz="1760" dirty="0">
              <a:latin typeface="Times New Roman" panose="02020603050405020304"/>
              <a:cs typeface="Times New Roman" panose="02020603050405020304"/>
            </a:endParaRPr>
          </a:p>
          <a:p>
            <a:pPr marL="265430">
              <a:lnSpc>
                <a:spcPts val="2025"/>
              </a:lnSpc>
              <a:spcBef>
                <a:spcPts val="440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резиновые</a:t>
            </a:r>
            <a:r>
              <a:rPr sz="1760" spc="14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перчатки</a:t>
            </a:r>
          </a:p>
          <a:p>
            <a:pPr marL="265430" marR="27305">
              <a:lnSpc>
                <a:spcPct val="96000"/>
              </a:lnSpc>
              <a:spcBef>
                <a:spcPts val="445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бахилы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7785" y="1120454"/>
            <a:ext cx="3853818" cy="5292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787355" y="6137315"/>
            <a:ext cx="903452" cy="903453"/>
          </a:xfrm>
          <a:custGeom>
            <a:avLst/>
            <a:gdLst/>
            <a:ahLst/>
            <a:cxnLst/>
            <a:rect l="l" t="t" r="r" b="b"/>
            <a:pathLst>
              <a:path w="1025585" h="1025587">
                <a:moveTo>
                  <a:pt x="946234" y="786713"/>
                </a:moveTo>
                <a:lnTo>
                  <a:pt x="966881" y="750814"/>
                </a:lnTo>
                <a:lnTo>
                  <a:pt x="984845" y="712762"/>
                </a:lnTo>
                <a:lnTo>
                  <a:pt x="999680" y="673383"/>
                </a:lnTo>
                <a:lnTo>
                  <a:pt x="1011102" y="633575"/>
                </a:lnTo>
                <a:lnTo>
                  <a:pt x="1019180" y="593510"/>
                </a:lnTo>
                <a:lnTo>
                  <a:pt x="1023984" y="553362"/>
                </a:lnTo>
                <a:lnTo>
                  <a:pt x="1025585" y="513302"/>
                </a:lnTo>
                <a:lnTo>
                  <a:pt x="1024052" y="473505"/>
                </a:lnTo>
                <a:lnTo>
                  <a:pt x="1019455" y="434143"/>
                </a:lnTo>
                <a:lnTo>
                  <a:pt x="1011864" y="395389"/>
                </a:lnTo>
                <a:lnTo>
                  <a:pt x="1001350" y="357416"/>
                </a:lnTo>
                <a:lnTo>
                  <a:pt x="987982" y="320397"/>
                </a:lnTo>
                <a:lnTo>
                  <a:pt x="971830" y="284505"/>
                </a:lnTo>
                <a:lnTo>
                  <a:pt x="952965" y="249914"/>
                </a:lnTo>
                <a:lnTo>
                  <a:pt x="931457" y="216795"/>
                </a:lnTo>
                <a:lnTo>
                  <a:pt x="907375" y="185322"/>
                </a:lnTo>
                <a:lnTo>
                  <a:pt x="880789" y="155669"/>
                </a:lnTo>
                <a:lnTo>
                  <a:pt x="851770" y="128007"/>
                </a:lnTo>
                <a:lnTo>
                  <a:pt x="820388" y="102511"/>
                </a:lnTo>
                <a:lnTo>
                  <a:pt x="786712" y="79352"/>
                </a:lnTo>
                <a:lnTo>
                  <a:pt x="750813" y="58705"/>
                </a:lnTo>
                <a:lnTo>
                  <a:pt x="712760" y="40741"/>
                </a:lnTo>
                <a:lnTo>
                  <a:pt x="673382" y="25906"/>
                </a:lnTo>
                <a:lnTo>
                  <a:pt x="633573" y="14484"/>
                </a:lnTo>
                <a:lnTo>
                  <a:pt x="593509" y="6405"/>
                </a:lnTo>
                <a:lnTo>
                  <a:pt x="553360" y="1601"/>
                </a:lnTo>
                <a:lnTo>
                  <a:pt x="513300" y="0"/>
                </a:lnTo>
                <a:lnTo>
                  <a:pt x="473503" y="1532"/>
                </a:lnTo>
                <a:lnTo>
                  <a:pt x="434141" y="6129"/>
                </a:lnTo>
                <a:lnTo>
                  <a:pt x="395387" y="13719"/>
                </a:lnTo>
                <a:lnTo>
                  <a:pt x="357414" y="24232"/>
                </a:lnTo>
                <a:lnTo>
                  <a:pt x="320395" y="37600"/>
                </a:lnTo>
                <a:lnTo>
                  <a:pt x="284503" y="53751"/>
                </a:lnTo>
                <a:lnTo>
                  <a:pt x="249912" y="72615"/>
                </a:lnTo>
                <a:lnTo>
                  <a:pt x="216793" y="94124"/>
                </a:lnTo>
                <a:lnTo>
                  <a:pt x="185321" y="118206"/>
                </a:lnTo>
                <a:lnTo>
                  <a:pt x="155667" y="144792"/>
                </a:lnTo>
                <a:lnTo>
                  <a:pt x="128006" y="173811"/>
                </a:lnTo>
                <a:lnTo>
                  <a:pt x="102509" y="205194"/>
                </a:lnTo>
                <a:lnTo>
                  <a:pt x="79351" y="238871"/>
                </a:lnTo>
                <a:lnTo>
                  <a:pt x="58703" y="274772"/>
                </a:lnTo>
                <a:lnTo>
                  <a:pt x="40740" y="312826"/>
                </a:lnTo>
                <a:lnTo>
                  <a:pt x="25904" y="352204"/>
                </a:lnTo>
                <a:lnTo>
                  <a:pt x="14482" y="392013"/>
                </a:lnTo>
                <a:lnTo>
                  <a:pt x="6404" y="432078"/>
                </a:lnTo>
                <a:lnTo>
                  <a:pt x="1600" y="472226"/>
                </a:lnTo>
                <a:lnTo>
                  <a:pt x="0" y="512286"/>
                </a:lnTo>
                <a:lnTo>
                  <a:pt x="1533" y="552083"/>
                </a:lnTo>
                <a:lnTo>
                  <a:pt x="6130" y="591445"/>
                </a:lnTo>
                <a:lnTo>
                  <a:pt x="13720" y="630199"/>
                </a:lnTo>
                <a:lnTo>
                  <a:pt x="24235" y="668172"/>
                </a:lnTo>
                <a:lnTo>
                  <a:pt x="37603" y="705191"/>
                </a:lnTo>
                <a:lnTo>
                  <a:pt x="53754" y="741083"/>
                </a:lnTo>
                <a:lnTo>
                  <a:pt x="72619" y="775674"/>
                </a:lnTo>
                <a:lnTo>
                  <a:pt x="94128" y="808793"/>
                </a:lnTo>
                <a:lnTo>
                  <a:pt x="94292" y="809007"/>
                </a:lnTo>
                <a:lnTo>
                  <a:pt x="930902" y="809007"/>
                </a:lnTo>
                <a:lnTo>
                  <a:pt x="946234" y="786713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4" name="object 24"/>
          <p:cNvSpPr/>
          <p:nvPr/>
        </p:nvSpPr>
        <p:spPr>
          <a:xfrm>
            <a:off x="6617778" y="5810385"/>
            <a:ext cx="653855" cy="653854"/>
          </a:xfrm>
          <a:custGeom>
            <a:avLst/>
            <a:gdLst/>
            <a:ahLst/>
            <a:cxnLst/>
            <a:rect l="l" t="t" r="r" b="b"/>
            <a:pathLst>
              <a:path w="742246" h="742245">
                <a:moveTo>
                  <a:pt x="712764" y="515845"/>
                </a:moveTo>
                <a:lnTo>
                  <a:pt x="723500" y="487345"/>
                </a:lnTo>
                <a:lnTo>
                  <a:pt x="731765" y="458535"/>
                </a:lnTo>
                <a:lnTo>
                  <a:pt x="737611" y="429538"/>
                </a:lnTo>
                <a:lnTo>
                  <a:pt x="741088" y="400481"/>
                </a:lnTo>
                <a:lnTo>
                  <a:pt x="742246" y="371489"/>
                </a:lnTo>
                <a:lnTo>
                  <a:pt x="741137" y="342687"/>
                </a:lnTo>
                <a:lnTo>
                  <a:pt x="737810" y="314199"/>
                </a:lnTo>
                <a:lnTo>
                  <a:pt x="732316" y="286152"/>
                </a:lnTo>
                <a:lnTo>
                  <a:pt x="724707" y="258671"/>
                </a:lnTo>
                <a:lnTo>
                  <a:pt x="715032" y="231879"/>
                </a:lnTo>
                <a:lnTo>
                  <a:pt x="703343" y="205904"/>
                </a:lnTo>
                <a:lnTo>
                  <a:pt x="689690" y="180869"/>
                </a:lnTo>
                <a:lnTo>
                  <a:pt x="674123" y="156901"/>
                </a:lnTo>
                <a:lnTo>
                  <a:pt x="656694" y="134123"/>
                </a:lnTo>
                <a:lnTo>
                  <a:pt x="637453" y="112662"/>
                </a:lnTo>
                <a:lnTo>
                  <a:pt x="616450" y="92643"/>
                </a:lnTo>
                <a:lnTo>
                  <a:pt x="593736" y="74191"/>
                </a:lnTo>
                <a:lnTo>
                  <a:pt x="569363" y="57430"/>
                </a:lnTo>
                <a:lnTo>
                  <a:pt x="543380" y="42487"/>
                </a:lnTo>
                <a:lnTo>
                  <a:pt x="515838" y="29486"/>
                </a:lnTo>
                <a:lnTo>
                  <a:pt x="487340" y="18748"/>
                </a:lnTo>
                <a:lnTo>
                  <a:pt x="458531" y="10481"/>
                </a:lnTo>
                <a:lnTo>
                  <a:pt x="429536" y="4635"/>
                </a:lnTo>
                <a:lnTo>
                  <a:pt x="400480" y="1158"/>
                </a:lnTo>
                <a:lnTo>
                  <a:pt x="371489" y="0"/>
                </a:lnTo>
                <a:lnTo>
                  <a:pt x="342687" y="1109"/>
                </a:lnTo>
                <a:lnTo>
                  <a:pt x="314201" y="4437"/>
                </a:lnTo>
                <a:lnTo>
                  <a:pt x="286154" y="9931"/>
                </a:lnTo>
                <a:lnTo>
                  <a:pt x="258673" y="17540"/>
                </a:lnTo>
                <a:lnTo>
                  <a:pt x="231881" y="27216"/>
                </a:lnTo>
                <a:lnTo>
                  <a:pt x="205906" y="38905"/>
                </a:lnTo>
                <a:lnTo>
                  <a:pt x="180871" y="52559"/>
                </a:lnTo>
                <a:lnTo>
                  <a:pt x="156902" y="68125"/>
                </a:lnTo>
                <a:lnTo>
                  <a:pt x="134124" y="85554"/>
                </a:lnTo>
                <a:lnTo>
                  <a:pt x="112662" y="104795"/>
                </a:lnTo>
                <a:lnTo>
                  <a:pt x="92642" y="125797"/>
                </a:lnTo>
                <a:lnTo>
                  <a:pt x="74188" y="148509"/>
                </a:lnTo>
                <a:lnTo>
                  <a:pt x="57426" y="172880"/>
                </a:lnTo>
                <a:lnTo>
                  <a:pt x="42481" y="198861"/>
                </a:lnTo>
                <a:lnTo>
                  <a:pt x="29478" y="226399"/>
                </a:lnTo>
                <a:lnTo>
                  <a:pt x="18742" y="254899"/>
                </a:lnTo>
                <a:lnTo>
                  <a:pt x="10477" y="283710"/>
                </a:lnTo>
                <a:lnTo>
                  <a:pt x="4632" y="312706"/>
                </a:lnTo>
                <a:lnTo>
                  <a:pt x="1157" y="341763"/>
                </a:lnTo>
                <a:lnTo>
                  <a:pt x="0" y="370755"/>
                </a:lnTo>
                <a:lnTo>
                  <a:pt x="1110" y="399557"/>
                </a:lnTo>
                <a:lnTo>
                  <a:pt x="4439" y="428045"/>
                </a:lnTo>
                <a:lnTo>
                  <a:pt x="9933" y="456092"/>
                </a:lnTo>
                <a:lnTo>
                  <a:pt x="17544" y="483574"/>
                </a:lnTo>
                <a:lnTo>
                  <a:pt x="27219" y="510365"/>
                </a:lnTo>
                <a:lnTo>
                  <a:pt x="38909" y="536340"/>
                </a:lnTo>
                <a:lnTo>
                  <a:pt x="52563" y="561375"/>
                </a:lnTo>
                <a:lnTo>
                  <a:pt x="68130" y="585344"/>
                </a:lnTo>
                <a:lnTo>
                  <a:pt x="85559" y="608121"/>
                </a:lnTo>
                <a:lnTo>
                  <a:pt x="104800" y="629582"/>
                </a:lnTo>
                <a:lnTo>
                  <a:pt x="125802" y="649601"/>
                </a:lnTo>
                <a:lnTo>
                  <a:pt x="148514" y="668053"/>
                </a:lnTo>
                <a:lnTo>
                  <a:pt x="172886" y="684814"/>
                </a:lnTo>
                <a:lnTo>
                  <a:pt x="198866" y="699757"/>
                </a:lnTo>
                <a:lnTo>
                  <a:pt x="226405" y="712758"/>
                </a:lnTo>
                <a:lnTo>
                  <a:pt x="254904" y="723496"/>
                </a:lnTo>
                <a:lnTo>
                  <a:pt x="283715" y="731763"/>
                </a:lnTo>
                <a:lnTo>
                  <a:pt x="312711" y="737609"/>
                </a:lnTo>
                <a:lnTo>
                  <a:pt x="341767" y="741086"/>
                </a:lnTo>
                <a:lnTo>
                  <a:pt x="370759" y="742245"/>
                </a:lnTo>
                <a:lnTo>
                  <a:pt x="399560" y="741135"/>
                </a:lnTo>
                <a:lnTo>
                  <a:pt x="428047" y="737808"/>
                </a:lnTo>
                <a:lnTo>
                  <a:pt x="456094" y="732314"/>
                </a:lnTo>
                <a:lnTo>
                  <a:pt x="483575" y="724704"/>
                </a:lnTo>
                <a:lnTo>
                  <a:pt x="510365" y="715029"/>
                </a:lnTo>
                <a:lnTo>
                  <a:pt x="536341" y="703339"/>
                </a:lnTo>
                <a:lnTo>
                  <a:pt x="561375" y="689685"/>
                </a:lnTo>
                <a:lnTo>
                  <a:pt x="585343" y="674119"/>
                </a:lnTo>
                <a:lnTo>
                  <a:pt x="608121" y="656690"/>
                </a:lnTo>
                <a:lnTo>
                  <a:pt x="629582" y="637449"/>
                </a:lnTo>
                <a:lnTo>
                  <a:pt x="649602" y="616447"/>
                </a:lnTo>
                <a:lnTo>
                  <a:pt x="668055" y="593735"/>
                </a:lnTo>
                <a:lnTo>
                  <a:pt x="684816" y="569364"/>
                </a:lnTo>
                <a:lnTo>
                  <a:pt x="699761" y="543383"/>
                </a:lnTo>
                <a:lnTo>
                  <a:pt x="712764" y="515845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0" name="object 10"/>
          <p:cNvSpPr/>
          <p:nvPr/>
        </p:nvSpPr>
        <p:spPr>
          <a:xfrm>
            <a:off x="2098686" y="4309929"/>
            <a:ext cx="121887" cy="121880"/>
          </a:xfrm>
          <a:custGeom>
            <a:avLst/>
            <a:gdLst/>
            <a:ahLst/>
            <a:cxnLst/>
            <a:rect l="l" t="t" r="r" b="b"/>
            <a:pathLst>
              <a:path w="138364" h="138356">
                <a:moveTo>
                  <a:pt x="132987" y="96207"/>
                </a:moveTo>
                <a:lnTo>
                  <a:pt x="136489" y="85703"/>
                </a:lnTo>
                <a:lnTo>
                  <a:pt x="138364" y="73481"/>
                </a:lnTo>
                <a:lnTo>
                  <a:pt x="138047" y="61346"/>
                </a:lnTo>
                <a:lnTo>
                  <a:pt x="135647" y="49565"/>
                </a:lnTo>
                <a:lnTo>
                  <a:pt x="131274" y="38407"/>
                </a:lnTo>
                <a:lnTo>
                  <a:pt x="125034" y="28141"/>
                </a:lnTo>
                <a:lnTo>
                  <a:pt x="117037" y="19034"/>
                </a:lnTo>
                <a:lnTo>
                  <a:pt x="107392" y="11357"/>
                </a:lnTo>
                <a:lnTo>
                  <a:pt x="96208" y="5376"/>
                </a:lnTo>
                <a:lnTo>
                  <a:pt x="85707" y="1875"/>
                </a:lnTo>
                <a:lnTo>
                  <a:pt x="73484" y="0"/>
                </a:lnTo>
                <a:lnTo>
                  <a:pt x="61348" y="315"/>
                </a:lnTo>
                <a:lnTo>
                  <a:pt x="49568" y="2714"/>
                </a:lnTo>
                <a:lnTo>
                  <a:pt x="38411" y="7086"/>
                </a:lnTo>
                <a:lnTo>
                  <a:pt x="28146" y="13324"/>
                </a:lnTo>
                <a:lnTo>
                  <a:pt x="19040" y="21319"/>
                </a:lnTo>
                <a:lnTo>
                  <a:pt x="11361" y="30961"/>
                </a:lnTo>
                <a:lnTo>
                  <a:pt x="5377" y="42143"/>
                </a:lnTo>
                <a:lnTo>
                  <a:pt x="1872" y="52662"/>
                </a:lnTo>
                <a:lnTo>
                  <a:pt x="0" y="64887"/>
                </a:lnTo>
                <a:lnTo>
                  <a:pt x="318" y="77022"/>
                </a:lnTo>
                <a:lnTo>
                  <a:pt x="2718" y="88802"/>
                </a:lnTo>
                <a:lnTo>
                  <a:pt x="7092" y="99958"/>
                </a:lnTo>
                <a:lnTo>
                  <a:pt x="13332" y="110221"/>
                </a:lnTo>
                <a:lnTo>
                  <a:pt x="21328" y="119326"/>
                </a:lnTo>
                <a:lnTo>
                  <a:pt x="30973" y="127003"/>
                </a:lnTo>
                <a:lnTo>
                  <a:pt x="42156" y="132986"/>
                </a:lnTo>
                <a:lnTo>
                  <a:pt x="52647" y="136482"/>
                </a:lnTo>
                <a:lnTo>
                  <a:pt x="64868" y="138356"/>
                </a:lnTo>
                <a:lnTo>
                  <a:pt x="77003" y="138039"/>
                </a:lnTo>
                <a:lnTo>
                  <a:pt x="88783" y="135640"/>
                </a:lnTo>
                <a:lnTo>
                  <a:pt x="99940" y="131266"/>
                </a:lnTo>
                <a:lnTo>
                  <a:pt x="110208" y="125028"/>
                </a:lnTo>
                <a:lnTo>
                  <a:pt x="119316" y="117032"/>
                </a:lnTo>
                <a:lnTo>
                  <a:pt x="126999" y="107389"/>
                </a:lnTo>
                <a:lnTo>
                  <a:pt x="132987" y="962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9" name="object 9"/>
          <p:cNvSpPr/>
          <p:nvPr/>
        </p:nvSpPr>
        <p:spPr>
          <a:xfrm>
            <a:off x="2098686" y="4850855"/>
            <a:ext cx="121887" cy="121876"/>
          </a:xfrm>
          <a:custGeom>
            <a:avLst/>
            <a:gdLst/>
            <a:ahLst/>
            <a:cxnLst/>
            <a:rect l="l" t="t" r="r" b="b"/>
            <a:pathLst>
              <a:path w="138363" h="138352">
                <a:moveTo>
                  <a:pt x="132986" y="96201"/>
                </a:moveTo>
                <a:lnTo>
                  <a:pt x="136489" y="85697"/>
                </a:lnTo>
                <a:lnTo>
                  <a:pt x="138363" y="73477"/>
                </a:lnTo>
                <a:lnTo>
                  <a:pt x="138047" y="61343"/>
                </a:lnTo>
                <a:lnTo>
                  <a:pt x="135647" y="49563"/>
                </a:lnTo>
                <a:lnTo>
                  <a:pt x="131273" y="38407"/>
                </a:lnTo>
                <a:lnTo>
                  <a:pt x="125033" y="28141"/>
                </a:lnTo>
                <a:lnTo>
                  <a:pt x="117037" y="19034"/>
                </a:lnTo>
                <a:lnTo>
                  <a:pt x="107392" y="11355"/>
                </a:lnTo>
                <a:lnTo>
                  <a:pt x="96207" y="5371"/>
                </a:lnTo>
                <a:lnTo>
                  <a:pt x="85713" y="1875"/>
                </a:lnTo>
                <a:lnTo>
                  <a:pt x="73489" y="0"/>
                </a:lnTo>
                <a:lnTo>
                  <a:pt x="61353" y="315"/>
                </a:lnTo>
                <a:lnTo>
                  <a:pt x="49571" y="2713"/>
                </a:lnTo>
                <a:lnTo>
                  <a:pt x="38414" y="7086"/>
                </a:lnTo>
                <a:lnTo>
                  <a:pt x="28147" y="13324"/>
                </a:lnTo>
                <a:lnTo>
                  <a:pt x="19041" y="21320"/>
                </a:lnTo>
                <a:lnTo>
                  <a:pt x="11361" y="30964"/>
                </a:lnTo>
                <a:lnTo>
                  <a:pt x="5377" y="42150"/>
                </a:lnTo>
                <a:lnTo>
                  <a:pt x="1874" y="52657"/>
                </a:lnTo>
                <a:lnTo>
                  <a:pt x="0" y="64880"/>
                </a:lnTo>
                <a:lnTo>
                  <a:pt x="316" y="77014"/>
                </a:lnTo>
                <a:lnTo>
                  <a:pt x="2716" y="88794"/>
                </a:lnTo>
                <a:lnTo>
                  <a:pt x="7090" y="99949"/>
                </a:lnTo>
                <a:lnTo>
                  <a:pt x="13330" y="110214"/>
                </a:lnTo>
                <a:lnTo>
                  <a:pt x="21326" y="119319"/>
                </a:lnTo>
                <a:lnTo>
                  <a:pt x="30971" y="126997"/>
                </a:lnTo>
                <a:lnTo>
                  <a:pt x="42156" y="132981"/>
                </a:lnTo>
                <a:lnTo>
                  <a:pt x="52646" y="136477"/>
                </a:lnTo>
                <a:lnTo>
                  <a:pt x="64868" y="138352"/>
                </a:lnTo>
                <a:lnTo>
                  <a:pt x="77002" y="138036"/>
                </a:lnTo>
                <a:lnTo>
                  <a:pt x="88782" y="135638"/>
                </a:lnTo>
                <a:lnTo>
                  <a:pt x="99940" y="131266"/>
                </a:lnTo>
                <a:lnTo>
                  <a:pt x="110207" y="125028"/>
                </a:lnTo>
                <a:lnTo>
                  <a:pt x="119316" y="117032"/>
                </a:lnTo>
                <a:lnTo>
                  <a:pt x="126998" y="107387"/>
                </a:lnTo>
                <a:lnTo>
                  <a:pt x="132986" y="96201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8" name="object 8"/>
          <p:cNvSpPr/>
          <p:nvPr/>
        </p:nvSpPr>
        <p:spPr>
          <a:xfrm>
            <a:off x="2098686" y="5166240"/>
            <a:ext cx="121887" cy="121880"/>
          </a:xfrm>
          <a:custGeom>
            <a:avLst/>
            <a:gdLst/>
            <a:ahLst/>
            <a:cxnLst/>
            <a:rect l="l" t="t" r="r" b="b"/>
            <a:pathLst>
              <a:path w="138364" h="138356">
                <a:moveTo>
                  <a:pt x="132987" y="96207"/>
                </a:moveTo>
                <a:lnTo>
                  <a:pt x="136489" y="85703"/>
                </a:lnTo>
                <a:lnTo>
                  <a:pt x="138364" y="73481"/>
                </a:lnTo>
                <a:lnTo>
                  <a:pt x="138047" y="61346"/>
                </a:lnTo>
                <a:lnTo>
                  <a:pt x="135647" y="49565"/>
                </a:lnTo>
                <a:lnTo>
                  <a:pt x="131274" y="38407"/>
                </a:lnTo>
                <a:lnTo>
                  <a:pt x="125034" y="28141"/>
                </a:lnTo>
                <a:lnTo>
                  <a:pt x="117037" y="19034"/>
                </a:lnTo>
                <a:lnTo>
                  <a:pt x="107392" y="11357"/>
                </a:lnTo>
                <a:lnTo>
                  <a:pt x="96208" y="5376"/>
                </a:lnTo>
                <a:lnTo>
                  <a:pt x="85707" y="1875"/>
                </a:lnTo>
                <a:lnTo>
                  <a:pt x="73484" y="0"/>
                </a:lnTo>
                <a:lnTo>
                  <a:pt x="61348" y="315"/>
                </a:lnTo>
                <a:lnTo>
                  <a:pt x="49568" y="2714"/>
                </a:lnTo>
                <a:lnTo>
                  <a:pt x="38411" y="7086"/>
                </a:lnTo>
                <a:lnTo>
                  <a:pt x="28146" y="13324"/>
                </a:lnTo>
                <a:lnTo>
                  <a:pt x="19040" y="21319"/>
                </a:lnTo>
                <a:lnTo>
                  <a:pt x="11361" y="30961"/>
                </a:lnTo>
                <a:lnTo>
                  <a:pt x="5377" y="42143"/>
                </a:lnTo>
                <a:lnTo>
                  <a:pt x="1872" y="52662"/>
                </a:lnTo>
                <a:lnTo>
                  <a:pt x="0" y="64887"/>
                </a:lnTo>
                <a:lnTo>
                  <a:pt x="318" y="77022"/>
                </a:lnTo>
                <a:lnTo>
                  <a:pt x="2718" y="88802"/>
                </a:lnTo>
                <a:lnTo>
                  <a:pt x="7092" y="99958"/>
                </a:lnTo>
                <a:lnTo>
                  <a:pt x="13332" y="110221"/>
                </a:lnTo>
                <a:lnTo>
                  <a:pt x="21328" y="119326"/>
                </a:lnTo>
                <a:lnTo>
                  <a:pt x="30973" y="127003"/>
                </a:lnTo>
                <a:lnTo>
                  <a:pt x="42156" y="132986"/>
                </a:lnTo>
                <a:lnTo>
                  <a:pt x="52647" y="136482"/>
                </a:lnTo>
                <a:lnTo>
                  <a:pt x="64868" y="138356"/>
                </a:lnTo>
                <a:lnTo>
                  <a:pt x="77003" y="138039"/>
                </a:lnTo>
                <a:lnTo>
                  <a:pt x="88783" y="135640"/>
                </a:lnTo>
                <a:lnTo>
                  <a:pt x="99940" y="131266"/>
                </a:lnTo>
                <a:lnTo>
                  <a:pt x="110208" y="125028"/>
                </a:lnTo>
                <a:lnTo>
                  <a:pt x="119316" y="117032"/>
                </a:lnTo>
                <a:lnTo>
                  <a:pt x="126999" y="107389"/>
                </a:lnTo>
                <a:lnTo>
                  <a:pt x="132987" y="962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7" name="object 7"/>
          <p:cNvSpPr/>
          <p:nvPr/>
        </p:nvSpPr>
        <p:spPr>
          <a:xfrm>
            <a:off x="6208156" y="4752663"/>
            <a:ext cx="121888" cy="121877"/>
          </a:xfrm>
          <a:custGeom>
            <a:avLst/>
            <a:gdLst/>
            <a:ahLst/>
            <a:cxnLst/>
            <a:rect l="l" t="t" r="r" b="b"/>
            <a:pathLst>
              <a:path w="138365" h="138353">
                <a:moveTo>
                  <a:pt x="132994" y="96202"/>
                </a:moveTo>
                <a:lnTo>
                  <a:pt x="136490" y="85711"/>
                </a:lnTo>
                <a:lnTo>
                  <a:pt x="138365" y="73489"/>
                </a:lnTo>
                <a:lnTo>
                  <a:pt x="138049" y="61353"/>
                </a:lnTo>
                <a:lnTo>
                  <a:pt x="135651" y="49571"/>
                </a:lnTo>
                <a:lnTo>
                  <a:pt x="131279" y="38413"/>
                </a:lnTo>
                <a:lnTo>
                  <a:pt x="125041" y="28145"/>
                </a:lnTo>
                <a:lnTo>
                  <a:pt x="117045" y="19037"/>
                </a:lnTo>
                <a:lnTo>
                  <a:pt x="107400" y="11356"/>
                </a:lnTo>
                <a:lnTo>
                  <a:pt x="96214" y="5371"/>
                </a:lnTo>
                <a:lnTo>
                  <a:pt x="85712" y="1873"/>
                </a:lnTo>
                <a:lnTo>
                  <a:pt x="73488" y="0"/>
                </a:lnTo>
                <a:lnTo>
                  <a:pt x="61353" y="316"/>
                </a:lnTo>
                <a:lnTo>
                  <a:pt x="49572" y="2715"/>
                </a:lnTo>
                <a:lnTo>
                  <a:pt x="38415" y="7088"/>
                </a:lnTo>
                <a:lnTo>
                  <a:pt x="28148" y="13326"/>
                </a:lnTo>
                <a:lnTo>
                  <a:pt x="19040" y="21322"/>
                </a:lnTo>
                <a:lnTo>
                  <a:pt x="11359" y="30966"/>
                </a:lnTo>
                <a:lnTo>
                  <a:pt x="5371" y="42151"/>
                </a:lnTo>
                <a:lnTo>
                  <a:pt x="1873" y="52651"/>
                </a:lnTo>
                <a:lnTo>
                  <a:pt x="0" y="64874"/>
                </a:lnTo>
                <a:lnTo>
                  <a:pt x="316" y="77010"/>
                </a:lnTo>
                <a:lnTo>
                  <a:pt x="2716" y="88790"/>
                </a:lnTo>
                <a:lnTo>
                  <a:pt x="7089" y="99947"/>
                </a:lnTo>
                <a:lnTo>
                  <a:pt x="13329" y="110212"/>
                </a:lnTo>
                <a:lnTo>
                  <a:pt x="21327" y="119318"/>
                </a:lnTo>
                <a:lnTo>
                  <a:pt x="30974" y="126997"/>
                </a:lnTo>
                <a:lnTo>
                  <a:pt x="42163" y="132981"/>
                </a:lnTo>
                <a:lnTo>
                  <a:pt x="52654" y="136477"/>
                </a:lnTo>
                <a:lnTo>
                  <a:pt x="64875" y="138353"/>
                </a:lnTo>
                <a:lnTo>
                  <a:pt x="77009" y="138037"/>
                </a:lnTo>
                <a:lnTo>
                  <a:pt x="88789" y="135639"/>
                </a:lnTo>
                <a:lnTo>
                  <a:pt x="99947" y="131266"/>
                </a:lnTo>
                <a:lnTo>
                  <a:pt x="110214" y="125028"/>
                </a:lnTo>
                <a:lnTo>
                  <a:pt x="119323" y="117033"/>
                </a:lnTo>
                <a:lnTo>
                  <a:pt x="127005" y="107388"/>
                </a:lnTo>
                <a:lnTo>
                  <a:pt x="132994" y="9620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6" name="object 6"/>
          <p:cNvSpPr/>
          <p:nvPr/>
        </p:nvSpPr>
        <p:spPr>
          <a:xfrm>
            <a:off x="6208156" y="5293590"/>
            <a:ext cx="121888" cy="121881"/>
          </a:xfrm>
          <a:custGeom>
            <a:avLst/>
            <a:gdLst/>
            <a:ahLst/>
            <a:cxnLst/>
            <a:rect l="l" t="t" r="r" b="b"/>
            <a:pathLst>
              <a:path w="138365" h="138357">
                <a:moveTo>
                  <a:pt x="132994" y="96207"/>
                </a:moveTo>
                <a:lnTo>
                  <a:pt x="136490" y="85713"/>
                </a:lnTo>
                <a:lnTo>
                  <a:pt x="138365" y="73488"/>
                </a:lnTo>
                <a:lnTo>
                  <a:pt x="138050" y="61350"/>
                </a:lnTo>
                <a:lnTo>
                  <a:pt x="135652" y="49568"/>
                </a:lnTo>
                <a:lnTo>
                  <a:pt x="131279" y="38409"/>
                </a:lnTo>
                <a:lnTo>
                  <a:pt x="125041" y="28142"/>
                </a:lnTo>
                <a:lnTo>
                  <a:pt x="117045" y="19036"/>
                </a:lnTo>
                <a:lnTo>
                  <a:pt x="107401" y="11358"/>
                </a:lnTo>
                <a:lnTo>
                  <a:pt x="96215" y="5377"/>
                </a:lnTo>
                <a:lnTo>
                  <a:pt x="85705" y="1874"/>
                </a:lnTo>
                <a:lnTo>
                  <a:pt x="73483" y="0"/>
                </a:lnTo>
                <a:lnTo>
                  <a:pt x="61348" y="316"/>
                </a:lnTo>
                <a:lnTo>
                  <a:pt x="49569" y="2716"/>
                </a:lnTo>
                <a:lnTo>
                  <a:pt x="38413" y="7089"/>
                </a:lnTo>
                <a:lnTo>
                  <a:pt x="28147" y="13327"/>
                </a:lnTo>
                <a:lnTo>
                  <a:pt x="19040" y="21321"/>
                </a:lnTo>
                <a:lnTo>
                  <a:pt x="11359" y="30963"/>
                </a:lnTo>
                <a:lnTo>
                  <a:pt x="5372" y="42143"/>
                </a:lnTo>
                <a:lnTo>
                  <a:pt x="1872" y="52653"/>
                </a:lnTo>
                <a:lnTo>
                  <a:pt x="0" y="64875"/>
                </a:lnTo>
                <a:lnTo>
                  <a:pt x="318" y="77010"/>
                </a:lnTo>
                <a:lnTo>
                  <a:pt x="2718" y="88789"/>
                </a:lnTo>
                <a:lnTo>
                  <a:pt x="7092" y="99946"/>
                </a:lnTo>
                <a:lnTo>
                  <a:pt x="13332" y="110211"/>
                </a:lnTo>
                <a:lnTo>
                  <a:pt x="21329" y="119319"/>
                </a:lnTo>
                <a:lnTo>
                  <a:pt x="30976" y="127000"/>
                </a:lnTo>
                <a:lnTo>
                  <a:pt x="42164" y="132987"/>
                </a:lnTo>
                <a:lnTo>
                  <a:pt x="52654" y="136483"/>
                </a:lnTo>
                <a:lnTo>
                  <a:pt x="64875" y="138357"/>
                </a:lnTo>
                <a:lnTo>
                  <a:pt x="77010" y="138040"/>
                </a:lnTo>
                <a:lnTo>
                  <a:pt x="88790" y="135640"/>
                </a:lnTo>
                <a:lnTo>
                  <a:pt x="99948" y="131267"/>
                </a:lnTo>
                <a:lnTo>
                  <a:pt x="110215" y="125028"/>
                </a:lnTo>
                <a:lnTo>
                  <a:pt x="119324" y="117033"/>
                </a:lnTo>
                <a:lnTo>
                  <a:pt x="127006" y="107390"/>
                </a:lnTo>
                <a:lnTo>
                  <a:pt x="132994" y="962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5" name="object 5"/>
          <p:cNvSpPr txBox="1"/>
          <p:nvPr/>
        </p:nvSpPr>
        <p:spPr>
          <a:xfrm>
            <a:off x="2037844" y="1464689"/>
            <a:ext cx="4405603" cy="935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34925">
              <a:lnSpc>
                <a:spcPts val="2285"/>
              </a:lnSpc>
              <a:spcBef>
                <a:spcPts val="115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Для </a:t>
            </a:r>
            <a:r>
              <a:rPr sz="2115" spc="20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исследования</a:t>
            </a:r>
            <a:r>
              <a:rPr sz="2115" spc="-2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забира</a:t>
            </a:r>
            <a:r>
              <a:rPr sz="2115" spc="-61" dirty="0">
                <a:latin typeface="Times New Roman" panose="02020603050405020304"/>
                <a:cs typeface="Times New Roman" panose="02020603050405020304"/>
              </a:rPr>
              <a:t>ю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т</a:t>
            </a:r>
          </a:p>
          <a:p>
            <a:pPr marL="11430">
              <a:lnSpc>
                <a:spcPct val="100000"/>
              </a:lnSpc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следующие</a:t>
            </a:r>
            <a:r>
              <a:rPr sz="2115" spc="21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виды</a:t>
            </a:r>
            <a:r>
              <a:rPr sz="2115" spc="-86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клиничес</a:t>
            </a:r>
            <a:r>
              <a:rPr sz="2115" spc="-61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spc="-61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о ма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ериала: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7850" y="2762087"/>
            <a:ext cx="3507079" cy="3085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27305">
              <a:lnSpc>
                <a:spcPts val="3050"/>
              </a:lnSpc>
              <a:spcBef>
                <a:spcPts val="150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У</a:t>
            </a:r>
            <a:r>
              <a:rPr sz="2775" b="1" spc="1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ЛИЦ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 marR="376555">
              <a:lnSpc>
                <a:spcPts val="3190"/>
              </a:lnSpc>
              <a:spcBef>
                <a:spcPts val="20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775" b="1" spc="2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ПРИЗНАКАМИ 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 marR="376555">
              <a:lnSpc>
                <a:spcPts val="3190"/>
              </a:lnSpc>
              <a:spcBef>
                <a:spcPts val="170"/>
              </a:spcBef>
            </a:pPr>
            <a:r>
              <a:rPr sz="2775" b="1" spc="-56" dirty="0">
                <a:latin typeface="Times New Roman" panose="02020603050405020304"/>
                <a:cs typeface="Times New Roman" panose="02020603050405020304"/>
              </a:rPr>
              <a:t>З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АБ</a:t>
            </a:r>
            <a:r>
              <a:rPr sz="2775" b="1" spc="-83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ЛЕ</a:t>
            </a:r>
            <a:r>
              <a:rPr sz="2775" b="1" spc="-56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АНИЯ: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265430" marR="793115">
              <a:lnSpc>
                <a:spcPts val="1940"/>
              </a:lnSpc>
              <a:spcBef>
                <a:spcPts val="1920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Мазок</a:t>
            </a:r>
            <a:r>
              <a:rPr sz="1760" spc="1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из </a:t>
            </a:r>
            <a:r>
              <a:rPr sz="1760" spc="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носо</a:t>
            </a:r>
            <a:r>
              <a:rPr sz="1760" spc="-52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тки и</a:t>
            </a:r>
            <a:r>
              <a:rPr sz="1760" spc="24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от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spc="-52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тки</a:t>
            </a:r>
          </a:p>
          <a:p>
            <a:pPr marL="265430" marR="27305">
              <a:lnSpc>
                <a:spcPct val="96000"/>
              </a:lnSpc>
              <a:spcBef>
                <a:spcPts val="335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Цельная</a:t>
            </a:r>
            <a:r>
              <a:rPr sz="1760" spc="-26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кровь</a:t>
            </a:r>
          </a:p>
          <a:p>
            <a:pPr marL="265430">
              <a:lnSpc>
                <a:spcPts val="1940"/>
              </a:lnSpc>
              <a:spcBef>
                <a:spcPts val="630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Аспират из </a:t>
            </a:r>
            <a:r>
              <a:rPr sz="1760" spc="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тра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х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еи. Брон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х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оальве</a:t>
            </a:r>
            <a:r>
              <a:rPr sz="1760" spc="-17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лярный лаваж.</a:t>
            </a:r>
            <a:r>
              <a:rPr sz="1760" spc="14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Мокр</a:t>
            </a:r>
            <a:r>
              <a:rPr sz="1760" spc="-41" dirty="0">
                <a:latin typeface="Times New Roman" panose="02020603050405020304"/>
                <a:cs typeface="Times New Roman" panose="02020603050405020304"/>
              </a:rPr>
              <a:t>от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760" spc="-21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10" dirty="0">
                <a:latin typeface="Times New Roman" panose="02020603050405020304"/>
                <a:cs typeface="Times New Roman" panose="02020603050405020304"/>
              </a:rPr>
              <a:t>(при</a:t>
            </a:r>
            <a:r>
              <a:rPr sz="1410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10" dirty="0">
                <a:latin typeface="Times New Roman" panose="02020603050405020304"/>
                <a:cs typeface="Times New Roman" panose="02020603050405020304"/>
              </a:rPr>
              <a:t>наличии)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7329" y="2762089"/>
            <a:ext cx="4042168" cy="3048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49530">
              <a:lnSpc>
                <a:spcPts val="3050"/>
              </a:lnSpc>
              <a:spcBef>
                <a:spcPts val="150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У</a:t>
            </a:r>
            <a:r>
              <a:rPr sz="2775" b="1" spc="1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ЛИЦ,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 marR="49530">
              <a:lnSpc>
                <a:spcPct val="96000"/>
              </a:lnSpc>
              <a:spcBef>
                <a:spcPts val="20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775" b="1" spc="-140" dirty="0">
                <a:latin typeface="Times New Roman" panose="02020603050405020304"/>
                <a:cs typeface="Times New Roman" panose="02020603050405020304"/>
              </a:rPr>
              <a:t>Х</a:t>
            </a:r>
            <a:r>
              <a:rPr sz="2775" b="1" spc="-26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ДЯЩИ</a:t>
            </a:r>
            <a:r>
              <a:rPr sz="2775" b="1" spc="-140" dirty="0">
                <a:latin typeface="Times New Roman" panose="02020603050405020304"/>
                <a:cs typeface="Times New Roman" panose="02020603050405020304"/>
              </a:rPr>
              <a:t>Х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СЯ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>
              <a:lnSpc>
                <a:spcPts val="3190"/>
              </a:lnSpc>
              <a:spcBef>
                <a:spcPts val="170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П</a:t>
            </a:r>
            <a:r>
              <a:rPr sz="2775" b="1" spc="-26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Д</a:t>
            </a:r>
            <a:r>
              <a:rPr sz="2775" b="1" spc="5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МЕДИЦИНСКИМ 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>
              <a:lnSpc>
                <a:spcPts val="3190"/>
              </a:lnSpc>
              <a:spcBef>
                <a:spcPts val="170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НАБЛ</a:t>
            </a:r>
            <a:r>
              <a:rPr sz="2775" b="1" spc="-61" dirty="0">
                <a:latin typeface="Times New Roman" panose="02020603050405020304"/>
                <a:cs typeface="Times New Roman" panose="02020603050405020304"/>
              </a:rPr>
              <a:t>Ю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ДЕНИЕМ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265430" marR="1328420">
              <a:lnSpc>
                <a:spcPts val="1940"/>
              </a:lnSpc>
              <a:spcBef>
                <a:spcPts val="2045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Мазок</a:t>
            </a:r>
            <a:r>
              <a:rPr sz="1760" spc="1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из </a:t>
            </a:r>
            <a:r>
              <a:rPr sz="1760" spc="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носо</a:t>
            </a:r>
            <a:r>
              <a:rPr sz="1760" spc="-52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тки и</a:t>
            </a:r>
            <a:r>
              <a:rPr sz="1760" spc="24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от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spc="-52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тки</a:t>
            </a:r>
          </a:p>
          <a:p>
            <a:pPr marL="265430" marR="49530">
              <a:lnSpc>
                <a:spcPct val="96000"/>
              </a:lnSpc>
              <a:spcBef>
                <a:spcPts val="335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Цельная</a:t>
            </a:r>
            <a:r>
              <a:rPr sz="1760" spc="-26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кровь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7469901" y="1465659"/>
            <a:ext cx="4568164" cy="452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9" name="object 19"/>
          <p:cNvSpPr/>
          <p:nvPr/>
        </p:nvSpPr>
        <p:spPr>
          <a:xfrm>
            <a:off x="6591899" y="5048786"/>
            <a:ext cx="653855" cy="653854"/>
          </a:xfrm>
          <a:custGeom>
            <a:avLst/>
            <a:gdLst/>
            <a:ahLst/>
            <a:cxnLst/>
            <a:rect l="l" t="t" r="r" b="b"/>
            <a:pathLst>
              <a:path w="742246" h="742245">
                <a:moveTo>
                  <a:pt x="712764" y="515845"/>
                </a:moveTo>
                <a:lnTo>
                  <a:pt x="723500" y="487345"/>
                </a:lnTo>
                <a:lnTo>
                  <a:pt x="731765" y="458535"/>
                </a:lnTo>
                <a:lnTo>
                  <a:pt x="737611" y="429538"/>
                </a:lnTo>
                <a:lnTo>
                  <a:pt x="741088" y="400481"/>
                </a:lnTo>
                <a:lnTo>
                  <a:pt x="742246" y="371489"/>
                </a:lnTo>
                <a:lnTo>
                  <a:pt x="741137" y="342687"/>
                </a:lnTo>
                <a:lnTo>
                  <a:pt x="737810" y="314199"/>
                </a:lnTo>
                <a:lnTo>
                  <a:pt x="732316" y="286152"/>
                </a:lnTo>
                <a:lnTo>
                  <a:pt x="724707" y="258671"/>
                </a:lnTo>
                <a:lnTo>
                  <a:pt x="715032" y="231879"/>
                </a:lnTo>
                <a:lnTo>
                  <a:pt x="703343" y="205904"/>
                </a:lnTo>
                <a:lnTo>
                  <a:pt x="689690" y="180869"/>
                </a:lnTo>
                <a:lnTo>
                  <a:pt x="674123" y="156901"/>
                </a:lnTo>
                <a:lnTo>
                  <a:pt x="656694" y="134123"/>
                </a:lnTo>
                <a:lnTo>
                  <a:pt x="637453" y="112662"/>
                </a:lnTo>
                <a:lnTo>
                  <a:pt x="616450" y="92643"/>
                </a:lnTo>
                <a:lnTo>
                  <a:pt x="593736" y="74191"/>
                </a:lnTo>
                <a:lnTo>
                  <a:pt x="569363" y="57430"/>
                </a:lnTo>
                <a:lnTo>
                  <a:pt x="543380" y="42487"/>
                </a:lnTo>
                <a:lnTo>
                  <a:pt x="515838" y="29486"/>
                </a:lnTo>
                <a:lnTo>
                  <a:pt x="487340" y="18748"/>
                </a:lnTo>
                <a:lnTo>
                  <a:pt x="458531" y="10481"/>
                </a:lnTo>
                <a:lnTo>
                  <a:pt x="429536" y="4635"/>
                </a:lnTo>
                <a:lnTo>
                  <a:pt x="400480" y="1158"/>
                </a:lnTo>
                <a:lnTo>
                  <a:pt x="371489" y="0"/>
                </a:lnTo>
                <a:lnTo>
                  <a:pt x="342687" y="1109"/>
                </a:lnTo>
                <a:lnTo>
                  <a:pt x="314201" y="4437"/>
                </a:lnTo>
                <a:lnTo>
                  <a:pt x="286154" y="9931"/>
                </a:lnTo>
                <a:lnTo>
                  <a:pt x="258673" y="17540"/>
                </a:lnTo>
                <a:lnTo>
                  <a:pt x="231881" y="27216"/>
                </a:lnTo>
                <a:lnTo>
                  <a:pt x="205906" y="38905"/>
                </a:lnTo>
                <a:lnTo>
                  <a:pt x="180871" y="52559"/>
                </a:lnTo>
                <a:lnTo>
                  <a:pt x="156902" y="68125"/>
                </a:lnTo>
                <a:lnTo>
                  <a:pt x="134124" y="85554"/>
                </a:lnTo>
                <a:lnTo>
                  <a:pt x="112662" y="104795"/>
                </a:lnTo>
                <a:lnTo>
                  <a:pt x="92642" y="125797"/>
                </a:lnTo>
                <a:lnTo>
                  <a:pt x="74188" y="148509"/>
                </a:lnTo>
                <a:lnTo>
                  <a:pt x="57426" y="172880"/>
                </a:lnTo>
                <a:lnTo>
                  <a:pt x="42481" y="198861"/>
                </a:lnTo>
                <a:lnTo>
                  <a:pt x="29478" y="226399"/>
                </a:lnTo>
                <a:lnTo>
                  <a:pt x="18742" y="254899"/>
                </a:lnTo>
                <a:lnTo>
                  <a:pt x="10477" y="283710"/>
                </a:lnTo>
                <a:lnTo>
                  <a:pt x="4632" y="312706"/>
                </a:lnTo>
                <a:lnTo>
                  <a:pt x="1157" y="341763"/>
                </a:lnTo>
                <a:lnTo>
                  <a:pt x="0" y="370755"/>
                </a:lnTo>
                <a:lnTo>
                  <a:pt x="1110" y="399557"/>
                </a:lnTo>
                <a:lnTo>
                  <a:pt x="4439" y="428045"/>
                </a:lnTo>
                <a:lnTo>
                  <a:pt x="9933" y="456092"/>
                </a:lnTo>
                <a:lnTo>
                  <a:pt x="17544" y="483574"/>
                </a:lnTo>
                <a:lnTo>
                  <a:pt x="27219" y="510365"/>
                </a:lnTo>
                <a:lnTo>
                  <a:pt x="38909" y="536340"/>
                </a:lnTo>
                <a:lnTo>
                  <a:pt x="52563" y="561375"/>
                </a:lnTo>
                <a:lnTo>
                  <a:pt x="68130" y="585344"/>
                </a:lnTo>
                <a:lnTo>
                  <a:pt x="85559" y="608121"/>
                </a:lnTo>
                <a:lnTo>
                  <a:pt x="104800" y="629582"/>
                </a:lnTo>
                <a:lnTo>
                  <a:pt x="125802" y="649601"/>
                </a:lnTo>
                <a:lnTo>
                  <a:pt x="148514" y="668053"/>
                </a:lnTo>
                <a:lnTo>
                  <a:pt x="172886" y="684814"/>
                </a:lnTo>
                <a:lnTo>
                  <a:pt x="198866" y="699757"/>
                </a:lnTo>
                <a:lnTo>
                  <a:pt x="226405" y="712758"/>
                </a:lnTo>
                <a:lnTo>
                  <a:pt x="254904" y="723496"/>
                </a:lnTo>
                <a:lnTo>
                  <a:pt x="283715" y="731763"/>
                </a:lnTo>
                <a:lnTo>
                  <a:pt x="312711" y="737609"/>
                </a:lnTo>
                <a:lnTo>
                  <a:pt x="341767" y="741086"/>
                </a:lnTo>
                <a:lnTo>
                  <a:pt x="370759" y="742245"/>
                </a:lnTo>
                <a:lnTo>
                  <a:pt x="399560" y="741135"/>
                </a:lnTo>
                <a:lnTo>
                  <a:pt x="428047" y="737808"/>
                </a:lnTo>
                <a:lnTo>
                  <a:pt x="456094" y="732314"/>
                </a:lnTo>
                <a:lnTo>
                  <a:pt x="483575" y="724704"/>
                </a:lnTo>
                <a:lnTo>
                  <a:pt x="510365" y="715029"/>
                </a:lnTo>
                <a:lnTo>
                  <a:pt x="536341" y="703339"/>
                </a:lnTo>
                <a:lnTo>
                  <a:pt x="561375" y="689685"/>
                </a:lnTo>
                <a:lnTo>
                  <a:pt x="585343" y="674119"/>
                </a:lnTo>
                <a:lnTo>
                  <a:pt x="608121" y="656690"/>
                </a:lnTo>
                <a:lnTo>
                  <a:pt x="629582" y="637449"/>
                </a:lnTo>
                <a:lnTo>
                  <a:pt x="649602" y="616447"/>
                </a:lnTo>
                <a:lnTo>
                  <a:pt x="668055" y="593735"/>
                </a:lnTo>
                <a:lnTo>
                  <a:pt x="684816" y="569364"/>
                </a:lnTo>
                <a:lnTo>
                  <a:pt x="699761" y="543383"/>
                </a:lnTo>
                <a:lnTo>
                  <a:pt x="712764" y="515845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5" name="object 25"/>
          <p:cNvSpPr/>
          <p:nvPr/>
        </p:nvSpPr>
        <p:spPr>
          <a:xfrm>
            <a:off x="1787355" y="6137315"/>
            <a:ext cx="903452" cy="903453"/>
          </a:xfrm>
          <a:custGeom>
            <a:avLst/>
            <a:gdLst/>
            <a:ahLst/>
            <a:cxnLst/>
            <a:rect l="l" t="t" r="r" b="b"/>
            <a:pathLst>
              <a:path w="1025585" h="1025587">
                <a:moveTo>
                  <a:pt x="946234" y="786713"/>
                </a:moveTo>
                <a:lnTo>
                  <a:pt x="966881" y="750814"/>
                </a:lnTo>
                <a:lnTo>
                  <a:pt x="984845" y="712762"/>
                </a:lnTo>
                <a:lnTo>
                  <a:pt x="999680" y="673383"/>
                </a:lnTo>
                <a:lnTo>
                  <a:pt x="1011102" y="633575"/>
                </a:lnTo>
                <a:lnTo>
                  <a:pt x="1019180" y="593510"/>
                </a:lnTo>
                <a:lnTo>
                  <a:pt x="1023984" y="553362"/>
                </a:lnTo>
                <a:lnTo>
                  <a:pt x="1025585" y="513302"/>
                </a:lnTo>
                <a:lnTo>
                  <a:pt x="1024052" y="473505"/>
                </a:lnTo>
                <a:lnTo>
                  <a:pt x="1019455" y="434143"/>
                </a:lnTo>
                <a:lnTo>
                  <a:pt x="1011864" y="395389"/>
                </a:lnTo>
                <a:lnTo>
                  <a:pt x="1001350" y="357416"/>
                </a:lnTo>
                <a:lnTo>
                  <a:pt x="987982" y="320397"/>
                </a:lnTo>
                <a:lnTo>
                  <a:pt x="971830" y="284505"/>
                </a:lnTo>
                <a:lnTo>
                  <a:pt x="952965" y="249914"/>
                </a:lnTo>
                <a:lnTo>
                  <a:pt x="931457" y="216795"/>
                </a:lnTo>
                <a:lnTo>
                  <a:pt x="907375" y="185322"/>
                </a:lnTo>
                <a:lnTo>
                  <a:pt x="880789" y="155669"/>
                </a:lnTo>
                <a:lnTo>
                  <a:pt x="851770" y="128007"/>
                </a:lnTo>
                <a:lnTo>
                  <a:pt x="820388" y="102511"/>
                </a:lnTo>
                <a:lnTo>
                  <a:pt x="786712" y="79352"/>
                </a:lnTo>
                <a:lnTo>
                  <a:pt x="750813" y="58705"/>
                </a:lnTo>
                <a:lnTo>
                  <a:pt x="712760" y="40741"/>
                </a:lnTo>
                <a:lnTo>
                  <a:pt x="673382" y="25906"/>
                </a:lnTo>
                <a:lnTo>
                  <a:pt x="633573" y="14484"/>
                </a:lnTo>
                <a:lnTo>
                  <a:pt x="593509" y="6405"/>
                </a:lnTo>
                <a:lnTo>
                  <a:pt x="553360" y="1601"/>
                </a:lnTo>
                <a:lnTo>
                  <a:pt x="513300" y="0"/>
                </a:lnTo>
                <a:lnTo>
                  <a:pt x="473503" y="1532"/>
                </a:lnTo>
                <a:lnTo>
                  <a:pt x="434141" y="6129"/>
                </a:lnTo>
                <a:lnTo>
                  <a:pt x="395387" y="13719"/>
                </a:lnTo>
                <a:lnTo>
                  <a:pt x="357414" y="24232"/>
                </a:lnTo>
                <a:lnTo>
                  <a:pt x="320395" y="37600"/>
                </a:lnTo>
                <a:lnTo>
                  <a:pt x="284503" y="53751"/>
                </a:lnTo>
                <a:lnTo>
                  <a:pt x="249912" y="72615"/>
                </a:lnTo>
                <a:lnTo>
                  <a:pt x="216793" y="94124"/>
                </a:lnTo>
                <a:lnTo>
                  <a:pt x="185321" y="118206"/>
                </a:lnTo>
                <a:lnTo>
                  <a:pt x="155667" y="144792"/>
                </a:lnTo>
                <a:lnTo>
                  <a:pt x="128006" y="173811"/>
                </a:lnTo>
                <a:lnTo>
                  <a:pt x="102509" y="205194"/>
                </a:lnTo>
                <a:lnTo>
                  <a:pt x="79351" y="238871"/>
                </a:lnTo>
                <a:lnTo>
                  <a:pt x="58703" y="274772"/>
                </a:lnTo>
                <a:lnTo>
                  <a:pt x="40740" y="312826"/>
                </a:lnTo>
                <a:lnTo>
                  <a:pt x="25904" y="352204"/>
                </a:lnTo>
                <a:lnTo>
                  <a:pt x="14482" y="392013"/>
                </a:lnTo>
                <a:lnTo>
                  <a:pt x="6404" y="432078"/>
                </a:lnTo>
                <a:lnTo>
                  <a:pt x="1600" y="472226"/>
                </a:lnTo>
                <a:lnTo>
                  <a:pt x="0" y="512286"/>
                </a:lnTo>
                <a:lnTo>
                  <a:pt x="1533" y="552083"/>
                </a:lnTo>
                <a:lnTo>
                  <a:pt x="6130" y="591445"/>
                </a:lnTo>
                <a:lnTo>
                  <a:pt x="13720" y="630199"/>
                </a:lnTo>
                <a:lnTo>
                  <a:pt x="24235" y="668172"/>
                </a:lnTo>
                <a:lnTo>
                  <a:pt x="37603" y="705191"/>
                </a:lnTo>
                <a:lnTo>
                  <a:pt x="53754" y="741083"/>
                </a:lnTo>
                <a:lnTo>
                  <a:pt x="72619" y="775674"/>
                </a:lnTo>
                <a:lnTo>
                  <a:pt x="94128" y="808793"/>
                </a:lnTo>
                <a:lnTo>
                  <a:pt x="94292" y="809007"/>
                </a:lnTo>
                <a:lnTo>
                  <a:pt x="930902" y="809007"/>
                </a:lnTo>
                <a:lnTo>
                  <a:pt x="946234" y="786713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0" name="object 10"/>
          <p:cNvSpPr/>
          <p:nvPr/>
        </p:nvSpPr>
        <p:spPr>
          <a:xfrm>
            <a:off x="2000321" y="1490444"/>
            <a:ext cx="121887" cy="121881"/>
          </a:xfrm>
          <a:custGeom>
            <a:avLst/>
            <a:gdLst/>
            <a:ahLst/>
            <a:cxnLst/>
            <a:rect l="l" t="t" r="r" b="b"/>
            <a:pathLst>
              <a:path w="138363" h="138358">
                <a:moveTo>
                  <a:pt x="132986" y="96207"/>
                </a:moveTo>
                <a:lnTo>
                  <a:pt x="136489" y="85700"/>
                </a:lnTo>
                <a:lnTo>
                  <a:pt x="138363" y="73478"/>
                </a:lnTo>
                <a:lnTo>
                  <a:pt x="138047" y="61343"/>
                </a:lnTo>
                <a:lnTo>
                  <a:pt x="135647" y="49564"/>
                </a:lnTo>
                <a:lnTo>
                  <a:pt x="131273" y="38408"/>
                </a:lnTo>
                <a:lnTo>
                  <a:pt x="125033" y="28144"/>
                </a:lnTo>
                <a:lnTo>
                  <a:pt x="117037" y="19038"/>
                </a:lnTo>
                <a:lnTo>
                  <a:pt x="107392" y="11360"/>
                </a:lnTo>
                <a:lnTo>
                  <a:pt x="96207" y="5377"/>
                </a:lnTo>
                <a:lnTo>
                  <a:pt x="85704" y="1874"/>
                </a:lnTo>
                <a:lnTo>
                  <a:pt x="73484" y="0"/>
                </a:lnTo>
                <a:lnTo>
                  <a:pt x="61351" y="316"/>
                </a:lnTo>
                <a:lnTo>
                  <a:pt x="49573" y="2716"/>
                </a:lnTo>
                <a:lnTo>
                  <a:pt x="38417" y="7090"/>
                </a:lnTo>
                <a:lnTo>
                  <a:pt x="28152" y="13330"/>
                </a:lnTo>
                <a:lnTo>
                  <a:pt x="19045" y="21326"/>
                </a:lnTo>
                <a:lnTo>
                  <a:pt x="11364" y="30971"/>
                </a:lnTo>
                <a:lnTo>
                  <a:pt x="5377" y="42156"/>
                </a:lnTo>
                <a:lnTo>
                  <a:pt x="1874" y="52659"/>
                </a:lnTo>
                <a:lnTo>
                  <a:pt x="0" y="64879"/>
                </a:lnTo>
                <a:lnTo>
                  <a:pt x="316" y="77012"/>
                </a:lnTo>
                <a:lnTo>
                  <a:pt x="2716" y="88790"/>
                </a:lnTo>
                <a:lnTo>
                  <a:pt x="7090" y="99946"/>
                </a:lnTo>
                <a:lnTo>
                  <a:pt x="13330" y="110211"/>
                </a:lnTo>
                <a:lnTo>
                  <a:pt x="21326" y="119318"/>
                </a:lnTo>
                <a:lnTo>
                  <a:pt x="30971" y="126999"/>
                </a:lnTo>
                <a:lnTo>
                  <a:pt x="42156" y="132986"/>
                </a:lnTo>
                <a:lnTo>
                  <a:pt x="52650" y="136483"/>
                </a:lnTo>
                <a:lnTo>
                  <a:pt x="64874" y="138358"/>
                </a:lnTo>
                <a:lnTo>
                  <a:pt x="77010" y="138042"/>
                </a:lnTo>
                <a:lnTo>
                  <a:pt x="88792" y="135644"/>
                </a:lnTo>
                <a:lnTo>
                  <a:pt x="99949" y="131272"/>
                </a:lnTo>
                <a:lnTo>
                  <a:pt x="110216" y="125033"/>
                </a:lnTo>
                <a:lnTo>
                  <a:pt x="119322" y="117038"/>
                </a:lnTo>
                <a:lnTo>
                  <a:pt x="127002" y="107393"/>
                </a:lnTo>
                <a:lnTo>
                  <a:pt x="132986" y="962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9" name="object 9"/>
          <p:cNvSpPr/>
          <p:nvPr/>
        </p:nvSpPr>
        <p:spPr>
          <a:xfrm>
            <a:off x="1965208" y="3799394"/>
            <a:ext cx="121887" cy="121880"/>
          </a:xfrm>
          <a:custGeom>
            <a:avLst/>
            <a:gdLst/>
            <a:ahLst/>
            <a:cxnLst/>
            <a:rect l="l" t="t" r="r" b="b"/>
            <a:pathLst>
              <a:path w="138364" h="138356">
                <a:moveTo>
                  <a:pt x="132987" y="96207"/>
                </a:moveTo>
                <a:lnTo>
                  <a:pt x="136489" y="85703"/>
                </a:lnTo>
                <a:lnTo>
                  <a:pt x="138364" y="73482"/>
                </a:lnTo>
                <a:lnTo>
                  <a:pt x="138047" y="61348"/>
                </a:lnTo>
                <a:lnTo>
                  <a:pt x="135647" y="49569"/>
                </a:lnTo>
                <a:lnTo>
                  <a:pt x="131274" y="38412"/>
                </a:lnTo>
                <a:lnTo>
                  <a:pt x="125034" y="28146"/>
                </a:lnTo>
                <a:lnTo>
                  <a:pt x="117037" y="19040"/>
                </a:lnTo>
                <a:lnTo>
                  <a:pt x="107392" y="11360"/>
                </a:lnTo>
                <a:lnTo>
                  <a:pt x="96208" y="5376"/>
                </a:lnTo>
                <a:lnTo>
                  <a:pt x="85711" y="1875"/>
                </a:lnTo>
                <a:lnTo>
                  <a:pt x="73490" y="0"/>
                </a:lnTo>
                <a:lnTo>
                  <a:pt x="61357" y="315"/>
                </a:lnTo>
                <a:lnTo>
                  <a:pt x="49577" y="2714"/>
                </a:lnTo>
                <a:lnTo>
                  <a:pt x="38421" y="7086"/>
                </a:lnTo>
                <a:lnTo>
                  <a:pt x="28154" y="13324"/>
                </a:lnTo>
                <a:lnTo>
                  <a:pt x="19047" y="21319"/>
                </a:lnTo>
                <a:lnTo>
                  <a:pt x="11365" y="30961"/>
                </a:lnTo>
                <a:lnTo>
                  <a:pt x="5377" y="42143"/>
                </a:lnTo>
                <a:lnTo>
                  <a:pt x="1872" y="52662"/>
                </a:lnTo>
                <a:lnTo>
                  <a:pt x="0" y="64887"/>
                </a:lnTo>
                <a:lnTo>
                  <a:pt x="318" y="77022"/>
                </a:lnTo>
                <a:lnTo>
                  <a:pt x="2718" y="88802"/>
                </a:lnTo>
                <a:lnTo>
                  <a:pt x="7092" y="99958"/>
                </a:lnTo>
                <a:lnTo>
                  <a:pt x="13332" y="110221"/>
                </a:lnTo>
                <a:lnTo>
                  <a:pt x="21328" y="119326"/>
                </a:lnTo>
                <a:lnTo>
                  <a:pt x="30973" y="127003"/>
                </a:lnTo>
                <a:lnTo>
                  <a:pt x="42156" y="132986"/>
                </a:lnTo>
                <a:lnTo>
                  <a:pt x="52650" y="136482"/>
                </a:lnTo>
                <a:lnTo>
                  <a:pt x="64874" y="138356"/>
                </a:lnTo>
                <a:lnTo>
                  <a:pt x="77011" y="138039"/>
                </a:lnTo>
                <a:lnTo>
                  <a:pt x="88792" y="135640"/>
                </a:lnTo>
                <a:lnTo>
                  <a:pt x="99950" y="131266"/>
                </a:lnTo>
                <a:lnTo>
                  <a:pt x="110216" y="125028"/>
                </a:lnTo>
                <a:lnTo>
                  <a:pt x="119323" y="117032"/>
                </a:lnTo>
                <a:lnTo>
                  <a:pt x="127003" y="107389"/>
                </a:lnTo>
                <a:lnTo>
                  <a:pt x="132987" y="962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8" name="object 8"/>
          <p:cNvSpPr txBox="1"/>
          <p:nvPr/>
        </p:nvSpPr>
        <p:spPr>
          <a:xfrm>
            <a:off x="4478937" y="297640"/>
            <a:ext cx="5024095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spc="-205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4160" b="1" spc="-114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4160" b="1" spc="-146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Х</a:t>
            </a:r>
            <a:r>
              <a:rPr sz="4160" b="1" spc="-27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ДНЫЕ</a:t>
            </a:r>
            <a:r>
              <a:rPr sz="4160" b="1" spc="255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4160" b="1" spc="-250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ТЕРИАЛЫ</a:t>
            </a:r>
            <a:endParaRPr sz="2775" b="1" dirty="0">
              <a:solidFill>
                <a:srgbClr val="9983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8970" y="1422385"/>
            <a:ext cx="5410656" cy="2125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27305">
              <a:lnSpc>
                <a:spcPts val="1915"/>
              </a:lnSpc>
              <a:spcBef>
                <a:spcPts val="95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Для </a:t>
            </a:r>
            <a:r>
              <a:rPr sz="1760" spc="16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транспо</a:t>
            </a:r>
            <a:r>
              <a:rPr sz="1760" spc="-43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тировки</a:t>
            </a:r>
            <a:r>
              <a:rPr sz="176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1760" spc="24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хранения</a:t>
            </a:r>
            <a:r>
              <a:rPr sz="1760" spc="-1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маз</a:t>
            </a:r>
            <a:r>
              <a:rPr sz="1760" spc="-52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ов</a:t>
            </a:r>
          </a:p>
          <a:p>
            <a:pPr marL="38735" marR="276860">
              <a:lnSpc>
                <a:spcPct val="100000"/>
              </a:lnSpc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из </a:t>
            </a:r>
            <a:r>
              <a:rPr sz="1760" spc="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ве</a:t>
            </a:r>
            <a:r>
              <a:rPr sz="1760" spc="-41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хних</a:t>
            </a:r>
            <a:r>
              <a:rPr sz="1760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ды</a:t>
            </a:r>
            <a:r>
              <a:rPr sz="1760" spc="-20" dirty="0">
                <a:latin typeface="Times New Roman" panose="02020603050405020304"/>
                <a:cs typeface="Times New Roman" panose="02020603050405020304"/>
              </a:rPr>
              <a:t>х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760" spc="-41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ельных</a:t>
            </a:r>
            <a:r>
              <a:rPr sz="176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пу</a:t>
            </a:r>
            <a:r>
              <a:rPr sz="1760" spc="-41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ей</a:t>
            </a:r>
            <a:r>
              <a:rPr sz="176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применять зарегистрированные</a:t>
            </a:r>
            <a:r>
              <a:rPr sz="1760" spc="-1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транспо</a:t>
            </a:r>
            <a:r>
              <a:rPr sz="1760" spc="-43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тные</a:t>
            </a:r>
            <a:r>
              <a:rPr sz="176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среды для</a:t>
            </a:r>
            <a:r>
              <a:rPr sz="1760" spc="-3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проведения</a:t>
            </a:r>
            <a:r>
              <a:rPr sz="1760" spc="7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1760" spc="-17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лек</a:t>
            </a:r>
            <a:r>
              <a:rPr sz="1760" spc="-52" dirty="0">
                <a:latin typeface="Times New Roman" panose="02020603050405020304"/>
                <a:cs typeface="Times New Roman" panose="02020603050405020304"/>
              </a:rPr>
              <a:t>у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лярно-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ен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тических исследований.</a:t>
            </a:r>
            <a:r>
              <a:rPr sz="1760" spc="-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Доп</a:t>
            </a:r>
            <a:r>
              <a:rPr sz="1760" spc="-64" dirty="0">
                <a:latin typeface="Times New Roman" panose="02020603050405020304"/>
                <a:cs typeface="Times New Roman" panose="02020603050405020304"/>
              </a:rPr>
              <a:t>у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760" spc="-42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760" spc="-42" dirty="0">
                <a:latin typeface="Times New Roman" panose="02020603050405020304"/>
                <a:cs typeface="Times New Roman" panose="02020603050405020304"/>
              </a:rPr>
              <a:t>ет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ся</a:t>
            </a:r>
            <a:r>
              <a:rPr sz="176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исп</a:t>
            </a:r>
            <a:r>
              <a:rPr sz="1760" spc="-17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льзование</a:t>
            </a:r>
          </a:p>
          <a:p>
            <a:pPr marL="38735">
              <a:lnSpc>
                <a:spcPct val="100000"/>
              </a:lnSpc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пробирок:</a:t>
            </a:r>
            <a:r>
              <a:rPr sz="1760" spc="6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типа</a:t>
            </a:r>
            <a:r>
              <a:rPr sz="1760" spc="-11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«Эппендорф»</a:t>
            </a:r>
            <a:r>
              <a:rPr sz="1760" spc="-2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со</a:t>
            </a:r>
            <a:r>
              <a:rPr sz="1760" spc="10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специальной транспо</a:t>
            </a:r>
            <a:r>
              <a:rPr sz="1760" spc="-43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тной</a:t>
            </a:r>
            <a:r>
              <a:rPr sz="1760" spc="-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средой</a:t>
            </a:r>
            <a:r>
              <a:rPr sz="1760" spc="14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для</a:t>
            </a:r>
            <a:r>
              <a:rPr sz="1760" spc="-3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хранения</a:t>
            </a:r>
            <a:r>
              <a:rPr sz="1760" spc="-1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1760" spc="24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транс- по</a:t>
            </a:r>
            <a:r>
              <a:rPr sz="1760" spc="-42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тировки</a:t>
            </a:r>
            <a:r>
              <a:rPr sz="1760" spc="1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респира</a:t>
            </a:r>
            <a:r>
              <a:rPr sz="1760" spc="-42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орных</a:t>
            </a:r>
            <a:r>
              <a:rPr sz="1760" spc="106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маз</a:t>
            </a:r>
            <a:r>
              <a:rPr sz="1760" spc="-64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ов</a:t>
            </a:r>
            <a:r>
              <a:rPr sz="1760" spc="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760" spc="13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760" spc="2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ш</a:t>
            </a:r>
            <a:r>
              <a:rPr sz="1760" spc="-122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8970" y="3813803"/>
            <a:ext cx="5079056" cy="783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27305">
              <a:lnSpc>
                <a:spcPts val="1915"/>
              </a:lnSpc>
              <a:spcBef>
                <a:spcPts val="95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Зонд</a:t>
            </a:r>
            <a:r>
              <a:rPr sz="1760" spc="-107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760" spc="-42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ампон</a:t>
            </a:r>
            <a:r>
              <a:rPr sz="1760" spc="-136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для</a:t>
            </a:r>
            <a:r>
              <a:rPr sz="1760" spc="-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spc="-42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тбора,</a:t>
            </a:r>
            <a:r>
              <a:rPr sz="1760" spc="15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транспо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тировки</a:t>
            </a:r>
          </a:p>
          <a:p>
            <a:pPr marL="38735">
              <a:lnSpc>
                <a:spcPct val="100000"/>
              </a:lnSpc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1760" spc="24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хранения</a:t>
            </a:r>
            <a:r>
              <a:rPr sz="1760" spc="356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би</a:t>
            </a:r>
            <a:r>
              <a:rPr sz="1760" spc="-20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логических</a:t>
            </a:r>
            <a:r>
              <a:rPr sz="1760" spc="3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проб</a:t>
            </a:r>
            <a:r>
              <a:rPr sz="1760" spc="296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(ПС+Виск, с</a:t>
            </a:r>
            <a:r>
              <a:rPr sz="1760" spc="-42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ерильный)</a:t>
            </a:r>
            <a:r>
              <a:rPr sz="1760" spc="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760" spc="13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760" spc="2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ш</a:t>
            </a:r>
            <a:r>
              <a:rPr sz="1760" spc="-122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2208" y="4928215"/>
            <a:ext cx="8729931" cy="1750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35" marR="1973580">
              <a:lnSpc>
                <a:spcPct val="100000"/>
              </a:lnSpc>
              <a:spcBef>
                <a:spcPts val="150"/>
              </a:spcBef>
            </a:pP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Забор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мазков от </a:t>
            </a:r>
            <a:r>
              <a:rPr sz="1760" dirty="0" err="1">
                <a:latin typeface="Times New Roman" panose="02020603050405020304"/>
                <a:cs typeface="Times New Roman" panose="02020603050405020304"/>
              </a:rPr>
              <a:t>больных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производить</a:t>
            </a:r>
            <a:r>
              <a:rPr lang="ru-RU" sz="176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ТОЛЬКО </a:t>
            </a:r>
            <a:r>
              <a:rPr lang="ru-RU" sz="17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760" dirty="0" smtClean="0">
                <a:latin typeface="Times New Roman" panose="02020603050405020304"/>
                <a:cs typeface="Times New Roman" panose="02020603050405020304"/>
              </a:rPr>
              <a:t>В транспортную среду !!!</a:t>
            </a:r>
          </a:p>
          <a:p>
            <a:pPr marL="38735" marR="266065">
              <a:lnSpc>
                <a:spcPct val="100000"/>
              </a:lnSpc>
              <a:spcBef>
                <a:spcPts val="200"/>
              </a:spcBef>
            </a:pPr>
            <a:r>
              <a:rPr lang="ru-RU" sz="1760" dirty="0" smtClean="0">
                <a:latin typeface="Times New Roman" panose="02020603050405020304"/>
                <a:cs typeface="Times New Roman" panose="02020603050405020304"/>
              </a:rPr>
              <a:t>При отсутствии пробирок с </a:t>
            </a:r>
            <a:r>
              <a:rPr lang="ru-RU" sz="1760" dirty="0" err="1" smtClean="0">
                <a:latin typeface="Times New Roman" panose="02020603050405020304"/>
                <a:cs typeface="Times New Roman" panose="02020603050405020304"/>
              </a:rPr>
              <a:t>прикручивающимися</a:t>
            </a:r>
            <a:r>
              <a:rPr lang="ru-RU" sz="1760" dirty="0" smtClean="0">
                <a:latin typeface="Times New Roman" panose="02020603050405020304"/>
                <a:cs typeface="Times New Roman" panose="02020603050405020304"/>
              </a:rPr>
              <a:t> крышками, заклеивать скотчем и оставлять завернутым уголок скотча,</a:t>
            </a:r>
          </a:p>
          <a:p>
            <a:pPr marL="38735" marR="266065">
              <a:lnSpc>
                <a:spcPct val="100000"/>
              </a:lnSpc>
              <a:spcBef>
                <a:spcPts val="200"/>
              </a:spcBef>
            </a:pPr>
            <a:r>
              <a:rPr lang="ru-RU" sz="1760" dirty="0" smtClean="0">
                <a:latin typeface="Times New Roman" panose="02020603050405020304"/>
                <a:cs typeface="Times New Roman" panose="02020603050405020304"/>
              </a:rPr>
              <a:t> чтобы можно было аккуратно,  БЕЗ РИСКА ДЛЯ ПЕРСОНАЛА ЛАБОРАТОРИИ провести исследование»</a:t>
            </a:r>
            <a:endParaRPr sz="176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1939377" y="4988629"/>
            <a:ext cx="121887" cy="121880"/>
          </a:xfrm>
          <a:custGeom>
            <a:avLst/>
            <a:gdLst/>
            <a:ahLst/>
            <a:cxnLst/>
            <a:rect l="l" t="t" r="r" b="b"/>
            <a:pathLst>
              <a:path w="138364" h="138356">
                <a:moveTo>
                  <a:pt x="132987" y="96207"/>
                </a:moveTo>
                <a:lnTo>
                  <a:pt x="136489" y="85703"/>
                </a:lnTo>
                <a:lnTo>
                  <a:pt x="138364" y="73482"/>
                </a:lnTo>
                <a:lnTo>
                  <a:pt x="138047" y="61348"/>
                </a:lnTo>
                <a:lnTo>
                  <a:pt x="135647" y="49569"/>
                </a:lnTo>
                <a:lnTo>
                  <a:pt x="131274" y="38412"/>
                </a:lnTo>
                <a:lnTo>
                  <a:pt x="125034" y="28146"/>
                </a:lnTo>
                <a:lnTo>
                  <a:pt x="117037" y="19040"/>
                </a:lnTo>
                <a:lnTo>
                  <a:pt x="107392" y="11360"/>
                </a:lnTo>
                <a:lnTo>
                  <a:pt x="96208" y="5376"/>
                </a:lnTo>
                <a:lnTo>
                  <a:pt x="85711" y="1875"/>
                </a:lnTo>
                <a:lnTo>
                  <a:pt x="73490" y="0"/>
                </a:lnTo>
                <a:lnTo>
                  <a:pt x="61357" y="315"/>
                </a:lnTo>
                <a:lnTo>
                  <a:pt x="49577" y="2714"/>
                </a:lnTo>
                <a:lnTo>
                  <a:pt x="38421" y="7086"/>
                </a:lnTo>
                <a:lnTo>
                  <a:pt x="28154" y="13324"/>
                </a:lnTo>
                <a:lnTo>
                  <a:pt x="19047" y="21319"/>
                </a:lnTo>
                <a:lnTo>
                  <a:pt x="11365" y="30961"/>
                </a:lnTo>
                <a:lnTo>
                  <a:pt x="5377" y="42143"/>
                </a:lnTo>
                <a:lnTo>
                  <a:pt x="1872" y="52662"/>
                </a:lnTo>
                <a:lnTo>
                  <a:pt x="0" y="64887"/>
                </a:lnTo>
                <a:lnTo>
                  <a:pt x="318" y="77022"/>
                </a:lnTo>
                <a:lnTo>
                  <a:pt x="2718" y="88802"/>
                </a:lnTo>
                <a:lnTo>
                  <a:pt x="7092" y="99958"/>
                </a:lnTo>
                <a:lnTo>
                  <a:pt x="13332" y="110221"/>
                </a:lnTo>
                <a:lnTo>
                  <a:pt x="21328" y="119326"/>
                </a:lnTo>
                <a:lnTo>
                  <a:pt x="30973" y="127003"/>
                </a:lnTo>
                <a:lnTo>
                  <a:pt x="42156" y="132986"/>
                </a:lnTo>
                <a:lnTo>
                  <a:pt x="52650" y="136482"/>
                </a:lnTo>
                <a:lnTo>
                  <a:pt x="64874" y="138356"/>
                </a:lnTo>
                <a:lnTo>
                  <a:pt x="77011" y="138039"/>
                </a:lnTo>
                <a:lnTo>
                  <a:pt x="88792" y="135640"/>
                </a:lnTo>
                <a:lnTo>
                  <a:pt x="99950" y="131266"/>
                </a:lnTo>
                <a:lnTo>
                  <a:pt x="110216" y="125028"/>
                </a:lnTo>
                <a:lnTo>
                  <a:pt x="119323" y="117032"/>
                </a:lnTo>
                <a:lnTo>
                  <a:pt x="127003" y="107389"/>
                </a:lnTo>
                <a:lnTo>
                  <a:pt x="132987" y="962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642" y="1410056"/>
            <a:ext cx="11904292" cy="588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внедрению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распространению систем диагностики SARS-CoV-2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ецентрализованному тестированию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 в местах оказания медицинской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</a:t>
            </a:r>
          </a:p>
          <a:p>
            <a:pPr indent="358775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Требуются огромные усилия для расширения производства и внедрения простых в     использовании тестов. </a:t>
            </a:r>
          </a:p>
          <a:p>
            <a:pPr indent="358775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ответом на вспышку SARS-CoV-2 было тестирование с помощью ПЦР-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золотого  стандарта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инфекционных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заболеваний. </a:t>
            </a:r>
          </a:p>
          <a:p>
            <a:pPr indent="358775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Преимуществом ПЦР является быстрая разработка необходимых для тестов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праймеров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58775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 тесты ПЦР на основе обратной транскрипции (ОТ-ПЦР) для выявления SARS-CoV2 были разработаны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распространены ВОЗ уже в январе 2020г.</a:t>
            </a:r>
          </a:p>
          <a:p>
            <a:pPr indent="358775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испытаний сложен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4590" y="106262"/>
            <a:ext cx="7617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8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 стран оказалось совершенно не готово к вспышке вируса: </a:t>
            </a:r>
            <a:endParaRPr lang="ru-RU" sz="2400" dirty="0">
              <a:solidFill>
                <a:srgbClr val="998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787355" y="6137315"/>
            <a:ext cx="903452" cy="903453"/>
          </a:xfrm>
          <a:custGeom>
            <a:avLst/>
            <a:gdLst/>
            <a:ahLst/>
            <a:cxnLst/>
            <a:rect l="l" t="t" r="r" b="b"/>
            <a:pathLst>
              <a:path w="1025585" h="1025587">
                <a:moveTo>
                  <a:pt x="946234" y="786713"/>
                </a:moveTo>
                <a:lnTo>
                  <a:pt x="966881" y="750814"/>
                </a:lnTo>
                <a:lnTo>
                  <a:pt x="984845" y="712762"/>
                </a:lnTo>
                <a:lnTo>
                  <a:pt x="999680" y="673383"/>
                </a:lnTo>
                <a:lnTo>
                  <a:pt x="1011102" y="633575"/>
                </a:lnTo>
                <a:lnTo>
                  <a:pt x="1019180" y="593510"/>
                </a:lnTo>
                <a:lnTo>
                  <a:pt x="1023984" y="553362"/>
                </a:lnTo>
                <a:lnTo>
                  <a:pt x="1025585" y="513302"/>
                </a:lnTo>
                <a:lnTo>
                  <a:pt x="1024052" y="473505"/>
                </a:lnTo>
                <a:lnTo>
                  <a:pt x="1019455" y="434143"/>
                </a:lnTo>
                <a:lnTo>
                  <a:pt x="1011864" y="395389"/>
                </a:lnTo>
                <a:lnTo>
                  <a:pt x="1001350" y="357416"/>
                </a:lnTo>
                <a:lnTo>
                  <a:pt x="987982" y="320397"/>
                </a:lnTo>
                <a:lnTo>
                  <a:pt x="971830" y="284505"/>
                </a:lnTo>
                <a:lnTo>
                  <a:pt x="952965" y="249914"/>
                </a:lnTo>
                <a:lnTo>
                  <a:pt x="931457" y="216795"/>
                </a:lnTo>
                <a:lnTo>
                  <a:pt x="907375" y="185322"/>
                </a:lnTo>
                <a:lnTo>
                  <a:pt x="880789" y="155669"/>
                </a:lnTo>
                <a:lnTo>
                  <a:pt x="851770" y="128007"/>
                </a:lnTo>
                <a:lnTo>
                  <a:pt x="820388" y="102511"/>
                </a:lnTo>
                <a:lnTo>
                  <a:pt x="786712" y="79352"/>
                </a:lnTo>
                <a:lnTo>
                  <a:pt x="750813" y="58705"/>
                </a:lnTo>
                <a:lnTo>
                  <a:pt x="712760" y="40741"/>
                </a:lnTo>
                <a:lnTo>
                  <a:pt x="673382" y="25906"/>
                </a:lnTo>
                <a:lnTo>
                  <a:pt x="633573" y="14484"/>
                </a:lnTo>
                <a:lnTo>
                  <a:pt x="593509" y="6405"/>
                </a:lnTo>
                <a:lnTo>
                  <a:pt x="553360" y="1601"/>
                </a:lnTo>
                <a:lnTo>
                  <a:pt x="513300" y="0"/>
                </a:lnTo>
                <a:lnTo>
                  <a:pt x="473503" y="1532"/>
                </a:lnTo>
                <a:lnTo>
                  <a:pt x="434141" y="6129"/>
                </a:lnTo>
                <a:lnTo>
                  <a:pt x="395387" y="13719"/>
                </a:lnTo>
                <a:lnTo>
                  <a:pt x="357414" y="24232"/>
                </a:lnTo>
                <a:lnTo>
                  <a:pt x="320395" y="37600"/>
                </a:lnTo>
                <a:lnTo>
                  <a:pt x="284503" y="53751"/>
                </a:lnTo>
                <a:lnTo>
                  <a:pt x="249912" y="72615"/>
                </a:lnTo>
                <a:lnTo>
                  <a:pt x="216793" y="94124"/>
                </a:lnTo>
                <a:lnTo>
                  <a:pt x="185321" y="118206"/>
                </a:lnTo>
                <a:lnTo>
                  <a:pt x="155667" y="144792"/>
                </a:lnTo>
                <a:lnTo>
                  <a:pt x="128006" y="173811"/>
                </a:lnTo>
                <a:lnTo>
                  <a:pt x="102509" y="205194"/>
                </a:lnTo>
                <a:lnTo>
                  <a:pt x="79351" y="238871"/>
                </a:lnTo>
                <a:lnTo>
                  <a:pt x="58703" y="274772"/>
                </a:lnTo>
                <a:lnTo>
                  <a:pt x="40740" y="312826"/>
                </a:lnTo>
                <a:lnTo>
                  <a:pt x="25904" y="352204"/>
                </a:lnTo>
                <a:lnTo>
                  <a:pt x="14482" y="392013"/>
                </a:lnTo>
                <a:lnTo>
                  <a:pt x="6404" y="432078"/>
                </a:lnTo>
                <a:lnTo>
                  <a:pt x="1600" y="472226"/>
                </a:lnTo>
                <a:lnTo>
                  <a:pt x="0" y="512286"/>
                </a:lnTo>
                <a:lnTo>
                  <a:pt x="1533" y="552083"/>
                </a:lnTo>
                <a:lnTo>
                  <a:pt x="6130" y="591445"/>
                </a:lnTo>
                <a:lnTo>
                  <a:pt x="13720" y="630199"/>
                </a:lnTo>
                <a:lnTo>
                  <a:pt x="24235" y="668172"/>
                </a:lnTo>
                <a:lnTo>
                  <a:pt x="37603" y="705191"/>
                </a:lnTo>
                <a:lnTo>
                  <a:pt x="53754" y="741083"/>
                </a:lnTo>
                <a:lnTo>
                  <a:pt x="72619" y="775674"/>
                </a:lnTo>
                <a:lnTo>
                  <a:pt x="94128" y="808793"/>
                </a:lnTo>
                <a:lnTo>
                  <a:pt x="94292" y="809007"/>
                </a:lnTo>
                <a:lnTo>
                  <a:pt x="930902" y="809007"/>
                </a:lnTo>
                <a:lnTo>
                  <a:pt x="946234" y="786713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4" name="object 24"/>
          <p:cNvSpPr/>
          <p:nvPr/>
        </p:nvSpPr>
        <p:spPr>
          <a:xfrm>
            <a:off x="6617769" y="5810385"/>
            <a:ext cx="653851" cy="653854"/>
          </a:xfrm>
          <a:custGeom>
            <a:avLst/>
            <a:gdLst/>
            <a:ahLst/>
            <a:cxnLst/>
            <a:rect l="l" t="t" r="r" b="b"/>
            <a:pathLst>
              <a:path w="742241" h="742245">
                <a:moveTo>
                  <a:pt x="712758" y="515845"/>
                </a:moveTo>
                <a:lnTo>
                  <a:pt x="723494" y="487345"/>
                </a:lnTo>
                <a:lnTo>
                  <a:pt x="731760" y="458535"/>
                </a:lnTo>
                <a:lnTo>
                  <a:pt x="737606" y="429538"/>
                </a:lnTo>
                <a:lnTo>
                  <a:pt x="741083" y="400481"/>
                </a:lnTo>
                <a:lnTo>
                  <a:pt x="742241" y="371489"/>
                </a:lnTo>
                <a:lnTo>
                  <a:pt x="741131" y="342687"/>
                </a:lnTo>
                <a:lnTo>
                  <a:pt x="737804" y="314199"/>
                </a:lnTo>
                <a:lnTo>
                  <a:pt x="732311" y="286152"/>
                </a:lnTo>
                <a:lnTo>
                  <a:pt x="724702" y="258671"/>
                </a:lnTo>
                <a:lnTo>
                  <a:pt x="715027" y="231879"/>
                </a:lnTo>
                <a:lnTo>
                  <a:pt x="703338" y="205904"/>
                </a:lnTo>
                <a:lnTo>
                  <a:pt x="689684" y="180869"/>
                </a:lnTo>
                <a:lnTo>
                  <a:pt x="674118" y="156901"/>
                </a:lnTo>
                <a:lnTo>
                  <a:pt x="656689" y="134123"/>
                </a:lnTo>
                <a:lnTo>
                  <a:pt x="637447" y="112662"/>
                </a:lnTo>
                <a:lnTo>
                  <a:pt x="616444" y="92643"/>
                </a:lnTo>
                <a:lnTo>
                  <a:pt x="593731" y="74191"/>
                </a:lnTo>
                <a:lnTo>
                  <a:pt x="569357" y="57430"/>
                </a:lnTo>
                <a:lnTo>
                  <a:pt x="543374" y="42487"/>
                </a:lnTo>
                <a:lnTo>
                  <a:pt x="515832" y="29486"/>
                </a:lnTo>
                <a:lnTo>
                  <a:pt x="487334" y="18748"/>
                </a:lnTo>
                <a:lnTo>
                  <a:pt x="458525" y="10481"/>
                </a:lnTo>
                <a:lnTo>
                  <a:pt x="429530" y="4635"/>
                </a:lnTo>
                <a:lnTo>
                  <a:pt x="400475" y="1158"/>
                </a:lnTo>
                <a:lnTo>
                  <a:pt x="371484" y="0"/>
                </a:lnTo>
                <a:lnTo>
                  <a:pt x="342682" y="1109"/>
                </a:lnTo>
                <a:lnTo>
                  <a:pt x="314196" y="4437"/>
                </a:lnTo>
                <a:lnTo>
                  <a:pt x="286150" y="9931"/>
                </a:lnTo>
                <a:lnTo>
                  <a:pt x="258668" y="17540"/>
                </a:lnTo>
                <a:lnTo>
                  <a:pt x="231878" y="27216"/>
                </a:lnTo>
                <a:lnTo>
                  <a:pt x="205903" y="38905"/>
                </a:lnTo>
                <a:lnTo>
                  <a:pt x="180868" y="52559"/>
                </a:lnTo>
                <a:lnTo>
                  <a:pt x="156900" y="68125"/>
                </a:lnTo>
                <a:lnTo>
                  <a:pt x="134123" y="85554"/>
                </a:lnTo>
                <a:lnTo>
                  <a:pt x="112662" y="104795"/>
                </a:lnTo>
                <a:lnTo>
                  <a:pt x="92643" y="125797"/>
                </a:lnTo>
                <a:lnTo>
                  <a:pt x="74191" y="148509"/>
                </a:lnTo>
                <a:lnTo>
                  <a:pt x="57430" y="172880"/>
                </a:lnTo>
                <a:lnTo>
                  <a:pt x="42487" y="198861"/>
                </a:lnTo>
                <a:lnTo>
                  <a:pt x="29486" y="226399"/>
                </a:lnTo>
                <a:lnTo>
                  <a:pt x="18748" y="254899"/>
                </a:lnTo>
                <a:lnTo>
                  <a:pt x="10481" y="283710"/>
                </a:lnTo>
                <a:lnTo>
                  <a:pt x="4635" y="312706"/>
                </a:lnTo>
                <a:lnTo>
                  <a:pt x="1158" y="341763"/>
                </a:lnTo>
                <a:lnTo>
                  <a:pt x="0" y="370755"/>
                </a:lnTo>
                <a:lnTo>
                  <a:pt x="1109" y="399557"/>
                </a:lnTo>
                <a:lnTo>
                  <a:pt x="4437" y="428045"/>
                </a:lnTo>
                <a:lnTo>
                  <a:pt x="9931" y="456092"/>
                </a:lnTo>
                <a:lnTo>
                  <a:pt x="17540" y="483574"/>
                </a:lnTo>
                <a:lnTo>
                  <a:pt x="27216" y="510365"/>
                </a:lnTo>
                <a:lnTo>
                  <a:pt x="38905" y="536340"/>
                </a:lnTo>
                <a:lnTo>
                  <a:pt x="52559" y="561375"/>
                </a:lnTo>
                <a:lnTo>
                  <a:pt x="68125" y="585344"/>
                </a:lnTo>
                <a:lnTo>
                  <a:pt x="85554" y="608121"/>
                </a:lnTo>
                <a:lnTo>
                  <a:pt x="104795" y="629582"/>
                </a:lnTo>
                <a:lnTo>
                  <a:pt x="125797" y="649601"/>
                </a:lnTo>
                <a:lnTo>
                  <a:pt x="148509" y="668053"/>
                </a:lnTo>
                <a:lnTo>
                  <a:pt x="172880" y="684814"/>
                </a:lnTo>
                <a:lnTo>
                  <a:pt x="198861" y="699757"/>
                </a:lnTo>
                <a:lnTo>
                  <a:pt x="226399" y="712758"/>
                </a:lnTo>
                <a:lnTo>
                  <a:pt x="254899" y="723496"/>
                </a:lnTo>
                <a:lnTo>
                  <a:pt x="283709" y="731763"/>
                </a:lnTo>
                <a:lnTo>
                  <a:pt x="312705" y="737609"/>
                </a:lnTo>
                <a:lnTo>
                  <a:pt x="341762" y="741086"/>
                </a:lnTo>
                <a:lnTo>
                  <a:pt x="370753" y="742245"/>
                </a:lnTo>
                <a:lnTo>
                  <a:pt x="399555" y="741135"/>
                </a:lnTo>
                <a:lnTo>
                  <a:pt x="428042" y="737808"/>
                </a:lnTo>
                <a:lnTo>
                  <a:pt x="456088" y="732314"/>
                </a:lnTo>
                <a:lnTo>
                  <a:pt x="483569" y="724704"/>
                </a:lnTo>
                <a:lnTo>
                  <a:pt x="510360" y="715029"/>
                </a:lnTo>
                <a:lnTo>
                  <a:pt x="536335" y="703339"/>
                </a:lnTo>
                <a:lnTo>
                  <a:pt x="561370" y="689685"/>
                </a:lnTo>
                <a:lnTo>
                  <a:pt x="585338" y="674119"/>
                </a:lnTo>
                <a:lnTo>
                  <a:pt x="608115" y="656690"/>
                </a:lnTo>
                <a:lnTo>
                  <a:pt x="629576" y="637449"/>
                </a:lnTo>
                <a:lnTo>
                  <a:pt x="649596" y="616447"/>
                </a:lnTo>
                <a:lnTo>
                  <a:pt x="668049" y="593735"/>
                </a:lnTo>
                <a:lnTo>
                  <a:pt x="684811" y="569364"/>
                </a:lnTo>
                <a:lnTo>
                  <a:pt x="699756" y="543383"/>
                </a:lnTo>
                <a:lnTo>
                  <a:pt x="712758" y="515845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5" name="object 25"/>
          <p:cNvSpPr/>
          <p:nvPr/>
        </p:nvSpPr>
        <p:spPr>
          <a:xfrm>
            <a:off x="4212265" y="6093459"/>
            <a:ext cx="253183" cy="253183"/>
          </a:xfrm>
          <a:custGeom>
            <a:avLst/>
            <a:gdLst/>
            <a:ahLst/>
            <a:cxnLst/>
            <a:rect l="l" t="t" r="r" b="b"/>
            <a:pathLst>
              <a:path w="287410" h="287410">
                <a:moveTo>
                  <a:pt x="276011" y="199753"/>
                </a:moveTo>
                <a:lnTo>
                  <a:pt x="277913" y="195037"/>
                </a:lnTo>
                <a:lnTo>
                  <a:pt x="281941" y="182968"/>
                </a:lnTo>
                <a:lnTo>
                  <a:pt x="284850" y="170786"/>
                </a:lnTo>
                <a:lnTo>
                  <a:pt x="286664" y="158554"/>
                </a:lnTo>
                <a:lnTo>
                  <a:pt x="287410" y="146334"/>
                </a:lnTo>
                <a:lnTo>
                  <a:pt x="287112" y="134188"/>
                </a:lnTo>
                <a:lnTo>
                  <a:pt x="285795" y="122179"/>
                </a:lnTo>
                <a:lnTo>
                  <a:pt x="283486" y="110368"/>
                </a:lnTo>
                <a:lnTo>
                  <a:pt x="280208" y="98819"/>
                </a:lnTo>
                <a:lnTo>
                  <a:pt x="275987" y="87593"/>
                </a:lnTo>
                <a:lnTo>
                  <a:pt x="270850" y="76753"/>
                </a:lnTo>
                <a:lnTo>
                  <a:pt x="264820" y="66361"/>
                </a:lnTo>
                <a:lnTo>
                  <a:pt x="257922" y="56480"/>
                </a:lnTo>
                <a:lnTo>
                  <a:pt x="250184" y="47171"/>
                </a:lnTo>
                <a:lnTo>
                  <a:pt x="241628" y="38497"/>
                </a:lnTo>
                <a:lnTo>
                  <a:pt x="232282" y="30521"/>
                </a:lnTo>
                <a:lnTo>
                  <a:pt x="222169" y="23304"/>
                </a:lnTo>
                <a:lnTo>
                  <a:pt x="211316" y="16909"/>
                </a:lnTo>
                <a:lnTo>
                  <a:pt x="199747" y="11399"/>
                </a:lnTo>
                <a:lnTo>
                  <a:pt x="182965" y="5468"/>
                </a:lnTo>
                <a:lnTo>
                  <a:pt x="170785" y="2560"/>
                </a:lnTo>
                <a:lnTo>
                  <a:pt x="158554" y="745"/>
                </a:lnTo>
                <a:lnTo>
                  <a:pt x="146335" y="0"/>
                </a:lnTo>
                <a:lnTo>
                  <a:pt x="134190" y="298"/>
                </a:lnTo>
                <a:lnTo>
                  <a:pt x="122182" y="1614"/>
                </a:lnTo>
                <a:lnTo>
                  <a:pt x="110372" y="3924"/>
                </a:lnTo>
                <a:lnTo>
                  <a:pt x="98823" y="7202"/>
                </a:lnTo>
                <a:lnTo>
                  <a:pt x="87597" y="11422"/>
                </a:lnTo>
                <a:lnTo>
                  <a:pt x="76757" y="16560"/>
                </a:lnTo>
                <a:lnTo>
                  <a:pt x="66365" y="22590"/>
                </a:lnTo>
                <a:lnTo>
                  <a:pt x="56483" y="29487"/>
                </a:lnTo>
                <a:lnTo>
                  <a:pt x="47173" y="37226"/>
                </a:lnTo>
                <a:lnTo>
                  <a:pt x="38498" y="45781"/>
                </a:lnTo>
                <a:lnTo>
                  <a:pt x="30521" y="55128"/>
                </a:lnTo>
                <a:lnTo>
                  <a:pt x="23303" y="65240"/>
                </a:lnTo>
                <a:lnTo>
                  <a:pt x="16906" y="76094"/>
                </a:lnTo>
                <a:lnTo>
                  <a:pt x="11393" y="87662"/>
                </a:lnTo>
                <a:lnTo>
                  <a:pt x="5469" y="104434"/>
                </a:lnTo>
                <a:lnTo>
                  <a:pt x="2560" y="116616"/>
                </a:lnTo>
                <a:lnTo>
                  <a:pt x="746" y="128848"/>
                </a:lnTo>
                <a:lnTo>
                  <a:pt x="0" y="141068"/>
                </a:lnTo>
                <a:lnTo>
                  <a:pt x="297" y="153215"/>
                </a:lnTo>
                <a:lnTo>
                  <a:pt x="1613" y="165224"/>
                </a:lnTo>
                <a:lnTo>
                  <a:pt x="3922" y="177035"/>
                </a:lnTo>
                <a:lnTo>
                  <a:pt x="7199" y="188584"/>
                </a:lnTo>
                <a:lnTo>
                  <a:pt x="11418" y="199810"/>
                </a:lnTo>
                <a:lnTo>
                  <a:pt x="16556" y="210651"/>
                </a:lnTo>
                <a:lnTo>
                  <a:pt x="22585" y="221043"/>
                </a:lnTo>
                <a:lnTo>
                  <a:pt x="29481" y="230926"/>
                </a:lnTo>
                <a:lnTo>
                  <a:pt x="37220" y="240235"/>
                </a:lnTo>
                <a:lnTo>
                  <a:pt x="45775" y="248910"/>
                </a:lnTo>
                <a:lnTo>
                  <a:pt x="55121" y="256888"/>
                </a:lnTo>
                <a:lnTo>
                  <a:pt x="65234" y="264106"/>
                </a:lnTo>
                <a:lnTo>
                  <a:pt x="76087" y="270503"/>
                </a:lnTo>
                <a:lnTo>
                  <a:pt x="87657" y="276016"/>
                </a:lnTo>
                <a:lnTo>
                  <a:pt x="104428" y="281940"/>
                </a:lnTo>
                <a:lnTo>
                  <a:pt x="116611" y="284849"/>
                </a:lnTo>
                <a:lnTo>
                  <a:pt x="128844" y="286664"/>
                </a:lnTo>
                <a:lnTo>
                  <a:pt x="141065" y="287410"/>
                </a:lnTo>
                <a:lnTo>
                  <a:pt x="153211" y="287112"/>
                </a:lnTo>
                <a:lnTo>
                  <a:pt x="165222" y="285797"/>
                </a:lnTo>
                <a:lnTo>
                  <a:pt x="177033" y="283488"/>
                </a:lnTo>
                <a:lnTo>
                  <a:pt x="188583" y="280211"/>
                </a:lnTo>
                <a:lnTo>
                  <a:pt x="199810" y="275991"/>
                </a:lnTo>
                <a:lnTo>
                  <a:pt x="210651" y="270854"/>
                </a:lnTo>
                <a:lnTo>
                  <a:pt x="221043" y="264824"/>
                </a:lnTo>
                <a:lnTo>
                  <a:pt x="230926" y="257928"/>
                </a:lnTo>
                <a:lnTo>
                  <a:pt x="240235" y="250190"/>
                </a:lnTo>
                <a:lnTo>
                  <a:pt x="248910" y="241635"/>
                </a:lnTo>
                <a:lnTo>
                  <a:pt x="256887" y="232288"/>
                </a:lnTo>
                <a:lnTo>
                  <a:pt x="264104" y="222176"/>
                </a:lnTo>
                <a:lnTo>
                  <a:pt x="270500" y="211322"/>
                </a:lnTo>
                <a:lnTo>
                  <a:pt x="276011" y="199753"/>
                </a:lnTo>
                <a:close/>
              </a:path>
            </a:pathLst>
          </a:custGeom>
          <a:solidFill>
            <a:srgbClr val="F16D3C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6" name="object 26"/>
          <p:cNvSpPr/>
          <p:nvPr/>
        </p:nvSpPr>
        <p:spPr>
          <a:xfrm>
            <a:off x="2246147" y="5395848"/>
            <a:ext cx="5601151" cy="1966019"/>
          </a:xfrm>
          <a:custGeom>
            <a:avLst/>
            <a:gdLst/>
            <a:ahLst/>
            <a:cxnLst/>
            <a:rect l="l" t="t" r="r" b="b"/>
            <a:pathLst>
              <a:path w="6358343" h="2231796">
                <a:moveTo>
                  <a:pt x="6358343" y="152400"/>
                </a:moveTo>
                <a:lnTo>
                  <a:pt x="6352326" y="110070"/>
                </a:lnTo>
                <a:lnTo>
                  <a:pt x="6335200" y="71913"/>
                </a:lnTo>
                <a:lnTo>
                  <a:pt x="6308735" y="40132"/>
                </a:lnTo>
                <a:lnTo>
                  <a:pt x="6274698" y="16495"/>
                </a:lnTo>
                <a:lnTo>
                  <a:pt x="6234856" y="2770"/>
                </a:lnTo>
                <a:lnTo>
                  <a:pt x="6205943" y="0"/>
                </a:lnTo>
                <a:lnTo>
                  <a:pt x="152400" y="0"/>
                </a:lnTo>
                <a:lnTo>
                  <a:pt x="110070" y="6017"/>
                </a:lnTo>
                <a:lnTo>
                  <a:pt x="71913" y="23142"/>
                </a:lnTo>
                <a:lnTo>
                  <a:pt x="40132" y="49608"/>
                </a:lnTo>
                <a:lnTo>
                  <a:pt x="16495" y="83645"/>
                </a:lnTo>
                <a:lnTo>
                  <a:pt x="2770" y="123487"/>
                </a:lnTo>
                <a:lnTo>
                  <a:pt x="0" y="152400"/>
                </a:lnTo>
                <a:lnTo>
                  <a:pt x="0" y="1507031"/>
                </a:lnTo>
                <a:lnTo>
                  <a:pt x="6358343" y="1507031"/>
                </a:lnTo>
                <a:lnTo>
                  <a:pt x="6358343" y="1524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7" name="object 27"/>
          <p:cNvSpPr/>
          <p:nvPr/>
        </p:nvSpPr>
        <p:spPr>
          <a:xfrm>
            <a:off x="4504140" y="5243865"/>
            <a:ext cx="557101" cy="557106"/>
          </a:xfrm>
          <a:custGeom>
            <a:avLst/>
            <a:gdLst/>
            <a:ahLst/>
            <a:cxnLst/>
            <a:rect l="l" t="t" r="r" b="b"/>
            <a:pathLst>
              <a:path w="632413" h="632419">
                <a:moveTo>
                  <a:pt x="607300" y="439507"/>
                </a:moveTo>
                <a:lnTo>
                  <a:pt x="616446" y="415226"/>
                </a:lnTo>
                <a:lnTo>
                  <a:pt x="623487" y="390679"/>
                </a:lnTo>
                <a:lnTo>
                  <a:pt x="628466" y="365974"/>
                </a:lnTo>
                <a:lnTo>
                  <a:pt x="631428" y="341218"/>
                </a:lnTo>
                <a:lnTo>
                  <a:pt x="632413" y="316516"/>
                </a:lnTo>
                <a:lnTo>
                  <a:pt x="631467" y="291976"/>
                </a:lnTo>
                <a:lnTo>
                  <a:pt x="628632" y="267704"/>
                </a:lnTo>
                <a:lnTo>
                  <a:pt x="623951" y="243808"/>
                </a:lnTo>
                <a:lnTo>
                  <a:pt x="617467" y="220393"/>
                </a:lnTo>
                <a:lnTo>
                  <a:pt x="609224" y="197566"/>
                </a:lnTo>
                <a:lnTo>
                  <a:pt x="599264" y="175434"/>
                </a:lnTo>
                <a:lnTo>
                  <a:pt x="587631" y="154104"/>
                </a:lnTo>
                <a:lnTo>
                  <a:pt x="574368" y="133682"/>
                </a:lnTo>
                <a:lnTo>
                  <a:pt x="559518" y="114275"/>
                </a:lnTo>
                <a:lnTo>
                  <a:pt x="543124" y="95989"/>
                </a:lnTo>
                <a:lnTo>
                  <a:pt x="525229" y="78932"/>
                </a:lnTo>
                <a:lnTo>
                  <a:pt x="505877" y="63210"/>
                </a:lnTo>
                <a:lnTo>
                  <a:pt x="485111" y="48929"/>
                </a:lnTo>
                <a:lnTo>
                  <a:pt x="462973" y="36197"/>
                </a:lnTo>
                <a:lnTo>
                  <a:pt x="439507" y="25119"/>
                </a:lnTo>
                <a:lnTo>
                  <a:pt x="415226" y="15971"/>
                </a:lnTo>
                <a:lnTo>
                  <a:pt x="390679" y="8929"/>
                </a:lnTo>
                <a:lnTo>
                  <a:pt x="365974" y="3948"/>
                </a:lnTo>
                <a:lnTo>
                  <a:pt x="341218" y="986"/>
                </a:lnTo>
                <a:lnTo>
                  <a:pt x="316516" y="0"/>
                </a:lnTo>
                <a:lnTo>
                  <a:pt x="291976" y="945"/>
                </a:lnTo>
                <a:lnTo>
                  <a:pt x="267704" y="3780"/>
                </a:lnTo>
                <a:lnTo>
                  <a:pt x="243808" y="8461"/>
                </a:lnTo>
                <a:lnTo>
                  <a:pt x="220393" y="14945"/>
                </a:lnTo>
                <a:lnTo>
                  <a:pt x="197566" y="23189"/>
                </a:lnTo>
                <a:lnTo>
                  <a:pt x="175434" y="33148"/>
                </a:lnTo>
                <a:lnTo>
                  <a:pt x="154104" y="44781"/>
                </a:lnTo>
                <a:lnTo>
                  <a:pt x="133682" y="58044"/>
                </a:lnTo>
                <a:lnTo>
                  <a:pt x="114275" y="72894"/>
                </a:lnTo>
                <a:lnTo>
                  <a:pt x="95989" y="89288"/>
                </a:lnTo>
                <a:lnTo>
                  <a:pt x="78932" y="107182"/>
                </a:lnTo>
                <a:lnTo>
                  <a:pt x="63210" y="126533"/>
                </a:lnTo>
                <a:lnTo>
                  <a:pt x="48929" y="147298"/>
                </a:lnTo>
                <a:lnTo>
                  <a:pt x="36197" y="169435"/>
                </a:lnTo>
                <a:lnTo>
                  <a:pt x="25119" y="192899"/>
                </a:lnTo>
                <a:lnTo>
                  <a:pt x="15971" y="217180"/>
                </a:lnTo>
                <a:lnTo>
                  <a:pt x="8929" y="241727"/>
                </a:lnTo>
                <a:lnTo>
                  <a:pt x="3948" y="266432"/>
                </a:lnTo>
                <a:lnTo>
                  <a:pt x="986" y="291189"/>
                </a:lnTo>
                <a:lnTo>
                  <a:pt x="0" y="315892"/>
                </a:lnTo>
                <a:lnTo>
                  <a:pt x="945" y="340432"/>
                </a:lnTo>
                <a:lnTo>
                  <a:pt x="3780" y="364705"/>
                </a:lnTo>
                <a:lnTo>
                  <a:pt x="8461" y="388603"/>
                </a:lnTo>
                <a:lnTo>
                  <a:pt x="14945" y="412019"/>
                </a:lnTo>
                <a:lnTo>
                  <a:pt x="23189" y="434846"/>
                </a:lnTo>
                <a:lnTo>
                  <a:pt x="33148" y="456979"/>
                </a:lnTo>
                <a:lnTo>
                  <a:pt x="44781" y="478310"/>
                </a:lnTo>
                <a:lnTo>
                  <a:pt x="58044" y="498733"/>
                </a:lnTo>
                <a:lnTo>
                  <a:pt x="72894" y="518141"/>
                </a:lnTo>
                <a:lnTo>
                  <a:pt x="89288" y="536427"/>
                </a:lnTo>
                <a:lnTo>
                  <a:pt x="107182" y="553485"/>
                </a:lnTo>
                <a:lnTo>
                  <a:pt x="126533" y="569208"/>
                </a:lnTo>
                <a:lnTo>
                  <a:pt x="147298" y="583489"/>
                </a:lnTo>
                <a:lnTo>
                  <a:pt x="169435" y="596222"/>
                </a:lnTo>
                <a:lnTo>
                  <a:pt x="192899" y="607300"/>
                </a:lnTo>
                <a:lnTo>
                  <a:pt x="217180" y="616447"/>
                </a:lnTo>
                <a:lnTo>
                  <a:pt x="241727" y="623490"/>
                </a:lnTo>
                <a:lnTo>
                  <a:pt x="266432" y="628471"/>
                </a:lnTo>
                <a:lnTo>
                  <a:pt x="291189" y="631432"/>
                </a:lnTo>
                <a:lnTo>
                  <a:pt x="315892" y="632419"/>
                </a:lnTo>
                <a:lnTo>
                  <a:pt x="340432" y="631473"/>
                </a:lnTo>
                <a:lnTo>
                  <a:pt x="364705" y="628638"/>
                </a:lnTo>
                <a:lnTo>
                  <a:pt x="388603" y="623956"/>
                </a:lnTo>
                <a:lnTo>
                  <a:pt x="412019" y="617472"/>
                </a:lnTo>
                <a:lnTo>
                  <a:pt x="434846" y="609228"/>
                </a:lnTo>
                <a:lnTo>
                  <a:pt x="456979" y="599268"/>
                </a:lnTo>
                <a:lnTo>
                  <a:pt x="478310" y="587635"/>
                </a:lnTo>
                <a:lnTo>
                  <a:pt x="498733" y="574371"/>
                </a:lnTo>
                <a:lnTo>
                  <a:pt x="518141" y="559520"/>
                </a:lnTo>
                <a:lnTo>
                  <a:pt x="536427" y="543126"/>
                </a:lnTo>
                <a:lnTo>
                  <a:pt x="553485" y="525230"/>
                </a:lnTo>
                <a:lnTo>
                  <a:pt x="569208" y="505878"/>
                </a:lnTo>
                <a:lnTo>
                  <a:pt x="583489" y="485111"/>
                </a:lnTo>
                <a:lnTo>
                  <a:pt x="596222" y="462973"/>
                </a:lnTo>
                <a:lnTo>
                  <a:pt x="607300" y="4395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30" name="object 30"/>
          <p:cNvSpPr/>
          <p:nvPr/>
        </p:nvSpPr>
        <p:spPr>
          <a:xfrm>
            <a:off x="7587385" y="1695403"/>
            <a:ext cx="1801651" cy="3651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2" name="object 12"/>
          <p:cNvSpPr txBox="1"/>
          <p:nvPr/>
        </p:nvSpPr>
        <p:spPr>
          <a:xfrm>
            <a:off x="2037828" y="2109314"/>
            <a:ext cx="4206136" cy="805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53340">
              <a:lnSpc>
                <a:spcPts val="3050"/>
              </a:lnSpc>
              <a:spcBef>
                <a:spcPts val="150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ЗОНДЫ </a:t>
            </a:r>
            <a:r>
              <a:rPr sz="2775" b="1" spc="1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ДЛЯ</a:t>
            </a:r>
            <a:r>
              <a:rPr sz="2775" b="1" spc="44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ВЗЯТИЯ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>
              <a:lnSpc>
                <a:spcPts val="3120"/>
              </a:lnSpc>
              <a:spcBef>
                <a:spcPts val="175"/>
              </a:spcBef>
            </a:pPr>
            <a:r>
              <a:rPr sz="4160" b="1" baseline="-2000" dirty="0"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4160" b="1" spc="-56" baseline="-200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4160" b="1" baseline="-2000" dirty="0">
                <a:latin typeface="Times New Roman" panose="02020603050405020304"/>
                <a:cs typeface="Times New Roman" panose="02020603050405020304"/>
              </a:rPr>
              <a:t>З</a:t>
            </a:r>
            <a:r>
              <a:rPr sz="4160" b="1" spc="-140" baseline="-2000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4160" b="1" baseline="-2000" dirty="0">
                <a:latin typeface="Times New Roman" panose="02020603050405020304"/>
                <a:cs typeface="Times New Roman" panose="02020603050405020304"/>
              </a:rPr>
              <a:t>ОВ </a:t>
            </a:r>
            <a:r>
              <a:rPr sz="4160" b="1" spc="237" baseline="-2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60" b="1" baseline="-2000" dirty="0">
                <a:latin typeface="Times New Roman" panose="02020603050405020304"/>
                <a:cs typeface="Times New Roman" panose="02020603050405020304"/>
              </a:rPr>
              <a:t>ИЗ</a:t>
            </a:r>
            <a:r>
              <a:rPr sz="4160" b="1" spc="507" baseline="-2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60" b="1" baseline="-2000" dirty="0">
                <a:latin typeface="Times New Roman" panose="02020603050405020304"/>
                <a:cs typeface="Times New Roman" panose="02020603050405020304"/>
              </a:rPr>
              <a:t>ВЕ</a:t>
            </a:r>
            <a:r>
              <a:rPr sz="4160" b="1" spc="-56" baseline="-2000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4160" b="1" baseline="-2000" dirty="0">
                <a:latin typeface="Times New Roman" panose="02020603050405020304"/>
                <a:cs typeface="Times New Roman" panose="02020603050405020304"/>
              </a:rPr>
              <a:t>ХНИХ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7830" y="2963578"/>
            <a:ext cx="3054303" cy="95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3050"/>
              </a:lnSpc>
              <a:spcBef>
                <a:spcPts val="150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ДЫХ</a:t>
            </a:r>
            <a:r>
              <a:rPr sz="2775" b="1" spc="-25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ТЕЛЬНЫХ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 marR="1905">
              <a:lnSpc>
                <a:spcPct val="96000"/>
              </a:lnSpc>
              <a:spcBef>
                <a:spcPts val="2280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Зонды</a:t>
            </a:r>
            <a:r>
              <a:rPr sz="1760" spc="-5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для</a:t>
            </a:r>
            <a:r>
              <a:rPr sz="1760" spc="2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маз</a:t>
            </a:r>
            <a:r>
              <a:rPr sz="1760" spc="-63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ов</a:t>
            </a:r>
            <a:r>
              <a:rPr sz="1760" spc="5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из </a:t>
            </a:r>
            <a:r>
              <a:rPr sz="1760" spc="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носа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23149" y="2963578"/>
            <a:ext cx="1348265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baseline="-2000" dirty="0">
                <a:latin typeface="Times New Roman" panose="02020603050405020304"/>
                <a:cs typeface="Times New Roman" panose="02020603050405020304"/>
              </a:rPr>
              <a:t>ПУТЕЙ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7834" y="3942152"/>
            <a:ext cx="197127" cy="246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915"/>
              </a:lnSpc>
              <a:spcBef>
                <a:spcPts val="95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46147" y="3942152"/>
            <a:ext cx="1350120" cy="246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915"/>
              </a:lnSpc>
              <a:spcBef>
                <a:spcPts val="95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от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spc="-52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1760" spc="-34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тки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18739" y="5331432"/>
            <a:ext cx="191092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sz="2775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5396" y="5750986"/>
            <a:ext cx="2731949" cy="21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10"/>
              </a:lnSpc>
              <a:spcBef>
                <a:spcPts val="85"/>
              </a:spcBef>
            </a:pP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Не </a:t>
            </a:r>
            <a:r>
              <a:rPr sz="1500" spc="41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исп</a:t>
            </a:r>
            <a:r>
              <a:rPr sz="1500" spc="-22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льзовать</a:t>
            </a:r>
            <a:r>
              <a:rPr sz="1500" spc="1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зонды</a:t>
            </a:r>
            <a:r>
              <a:rPr sz="1500" spc="-13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на</a:t>
            </a:r>
            <a:endParaRPr sz="15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4153" y="5750986"/>
            <a:ext cx="1268123" cy="21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10"/>
              </a:lnSpc>
              <a:spcBef>
                <a:spcPts val="85"/>
              </a:spcBef>
            </a:pP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деревянной</a:t>
            </a:r>
            <a:endParaRPr sz="15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086" y="5750986"/>
            <a:ext cx="823949" cy="21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10"/>
              </a:lnSpc>
              <a:spcBef>
                <a:spcPts val="85"/>
              </a:spcBef>
            </a:pPr>
            <a:r>
              <a:rPr sz="2000" dirty="0" err="1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основе</a:t>
            </a:r>
            <a:r>
              <a:rPr sz="2000" dirty="0" smtClean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lang="ru-RU" sz="2000" dirty="0" smtClean="0">
              <a:solidFill>
                <a:srgbClr val="FDFDFD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1430">
              <a:lnSpc>
                <a:spcPts val="1710"/>
              </a:lnSpc>
              <a:spcBef>
                <a:spcPts val="85"/>
              </a:spcBef>
            </a:pPr>
            <a:endParaRPr lang="ru-RU" sz="1500" dirty="0">
              <a:solidFill>
                <a:srgbClr val="FDFDFD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1430">
              <a:lnSpc>
                <a:spcPts val="1710"/>
              </a:lnSpc>
              <a:spcBef>
                <a:spcPts val="85"/>
              </a:spcBef>
            </a:pPr>
            <a:endParaRPr lang="ru-RU" sz="1500" dirty="0" smtClean="0">
              <a:solidFill>
                <a:srgbClr val="FDFDFD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1430">
              <a:lnSpc>
                <a:spcPts val="1710"/>
              </a:lnSpc>
              <a:spcBef>
                <a:spcPts val="85"/>
              </a:spcBef>
            </a:pPr>
            <a:endParaRPr sz="15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1037" y="5984454"/>
            <a:ext cx="5126535" cy="21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10"/>
              </a:lnSpc>
              <a:spcBef>
                <a:spcPts val="85"/>
              </a:spcBef>
            </a:pPr>
            <a:r>
              <a:rPr sz="24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Не </a:t>
            </a:r>
            <a:r>
              <a:rPr sz="2400" spc="41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исп</a:t>
            </a:r>
            <a:r>
              <a:rPr sz="2400" spc="-22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4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льзовать</a:t>
            </a:r>
            <a:r>
              <a:rPr sz="2400" spc="1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зонды</a:t>
            </a:r>
            <a:r>
              <a:rPr sz="2400" spc="-13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400" spc="12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хлоп</a:t>
            </a:r>
            <a:r>
              <a:rPr sz="2400" spc="-55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4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овыми</a:t>
            </a:r>
            <a:r>
              <a:rPr sz="2400" spc="-203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3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4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ампонами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15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1787350" y="6137315"/>
            <a:ext cx="903452" cy="903453"/>
          </a:xfrm>
          <a:custGeom>
            <a:avLst/>
            <a:gdLst/>
            <a:ahLst/>
            <a:cxnLst/>
            <a:rect l="l" t="t" r="r" b="b"/>
            <a:pathLst>
              <a:path w="1025585" h="1025587">
                <a:moveTo>
                  <a:pt x="946236" y="786713"/>
                </a:moveTo>
                <a:lnTo>
                  <a:pt x="966885" y="750814"/>
                </a:lnTo>
                <a:lnTo>
                  <a:pt x="984850" y="712762"/>
                </a:lnTo>
                <a:lnTo>
                  <a:pt x="999684" y="673383"/>
                </a:lnTo>
                <a:lnTo>
                  <a:pt x="1011104" y="633575"/>
                </a:lnTo>
                <a:lnTo>
                  <a:pt x="1019181" y="593510"/>
                </a:lnTo>
                <a:lnTo>
                  <a:pt x="1023985" y="553362"/>
                </a:lnTo>
                <a:lnTo>
                  <a:pt x="1025585" y="513302"/>
                </a:lnTo>
                <a:lnTo>
                  <a:pt x="1024051" y="473505"/>
                </a:lnTo>
                <a:lnTo>
                  <a:pt x="1019454" y="434143"/>
                </a:lnTo>
                <a:lnTo>
                  <a:pt x="1011863" y="395389"/>
                </a:lnTo>
                <a:lnTo>
                  <a:pt x="1001349" y="357416"/>
                </a:lnTo>
                <a:lnTo>
                  <a:pt x="987981" y="320397"/>
                </a:lnTo>
                <a:lnTo>
                  <a:pt x="971829" y="284505"/>
                </a:lnTo>
                <a:lnTo>
                  <a:pt x="952964" y="249914"/>
                </a:lnTo>
                <a:lnTo>
                  <a:pt x="931455" y="216795"/>
                </a:lnTo>
                <a:lnTo>
                  <a:pt x="907373" y="185322"/>
                </a:lnTo>
                <a:lnTo>
                  <a:pt x="880787" y="155669"/>
                </a:lnTo>
                <a:lnTo>
                  <a:pt x="851768" y="128007"/>
                </a:lnTo>
                <a:lnTo>
                  <a:pt x="820384" y="102511"/>
                </a:lnTo>
                <a:lnTo>
                  <a:pt x="786707" y="79352"/>
                </a:lnTo>
                <a:lnTo>
                  <a:pt x="750807" y="58705"/>
                </a:lnTo>
                <a:lnTo>
                  <a:pt x="712753" y="40741"/>
                </a:lnTo>
                <a:lnTo>
                  <a:pt x="673374" y="25906"/>
                </a:lnTo>
                <a:lnTo>
                  <a:pt x="633566" y="14484"/>
                </a:lnTo>
                <a:lnTo>
                  <a:pt x="593502" y="6405"/>
                </a:lnTo>
                <a:lnTo>
                  <a:pt x="553354" y="1601"/>
                </a:lnTo>
                <a:lnTo>
                  <a:pt x="513295" y="0"/>
                </a:lnTo>
                <a:lnTo>
                  <a:pt x="473498" y="1532"/>
                </a:lnTo>
                <a:lnTo>
                  <a:pt x="434137" y="6129"/>
                </a:lnTo>
                <a:lnTo>
                  <a:pt x="395383" y="13719"/>
                </a:lnTo>
                <a:lnTo>
                  <a:pt x="357411" y="24232"/>
                </a:lnTo>
                <a:lnTo>
                  <a:pt x="320393" y="37600"/>
                </a:lnTo>
                <a:lnTo>
                  <a:pt x="284501" y="53751"/>
                </a:lnTo>
                <a:lnTo>
                  <a:pt x="249910" y="72615"/>
                </a:lnTo>
                <a:lnTo>
                  <a:pt x="216791" y="94124"/>
                </a:lnTo>
                <a:lnTo>
                  <a:pt x="185319" y="118206"/>
                </a:lnTo>
                <a:lnTo>
                  <a:pt x="155665" y="144792"/>
                </a:lnTo>
                <a:lnTo>
                  <a:pt x="128003" y="173811"/>
                </a:lnTo>
                <a:lnTo>
                  <a:pt x="102506" y="205194"/>
                </a:lnTo>
                <a:lnTo>
                  <a:pt x="79346" y="238871"/>
                </a:lnTo>
                <a:lnTo>
                  <a:pt x="58697" y="274772"/>
                </a:lnTo>
                <a:lnTo>
                  <a:pt x="40732" y="312826"/>
                </a:lnTo>
                <a:lnTo>
                  <a:pt x="25898" y="352204"/>
                </a:lnTo>
                <a:lnTo>
                  <a:pt x="14478" y="392013"/>
                </a:lnTo>
                <a:lnTo>
                  <a:pt x="6402" y="432078"/>
                </a:lnTo>
                <a:lnTo>
                  <a:pt x="1599" y="472226"/>
                </a:lnTo>
                <a:lnTo>
                  <a:pt x="0" y="512286"/>
                </a:lnTo>
                <a:lnTo>
                  <a:pt x="1534" y="552083"/>
                </a:lnTo>
                <a:lnTo>
                  <a:pt x="6132" y="591445"/>
                </a:lnTo>
                <a:lnTo>
                  <a:pt x="13723" y="630199"/>
                </a:lnTo>
                <a:lnTo>
                  <a:pt x="24238" y="668172"/>
                </a:lnTo>
                <a:lnTo>
                  <a:pt x="37606" y="705191"/>
                </a:lnTo>
                <a:lnTo>
                  <a:pt x="53758" y="741083"/>
                </a:lnTo>
                <a:lnTo>
                  <a:pt x="72624" y="775674"/>
                </a:lnTo>
                <a:lnTo>
                  <a:pt x="94133" y="808793"/>
                </a:lnTo>
                <a:lnTo>
                  <a:pt x="94297" y="809007"/>
                </a:lnTo>
                <a:lnTo>
                  <a:pt x="930904" y="809007"/>
                </a:lnTo>
                <a:lnTo>
                  <a:pt x="946236" y="786713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8" name="object 28"/>
          <p:cNvSpPr/>
          <p:nvPr/>
        </p:nvSpPr>
        <p:spPr>
          <a:xfrm>
            <a:off x="6617775" y="5483463"/>
            <a:ext cx="653851" cy="653853"/>
          </a:xfrm>
          <a:custGeom>
            <a:avLst/>
            <a:gdLst/>
            <a:ahLst/>
            <a:cxnLst/>
            <a:rect l="l" t="t" r="r" b="b"/>
            <a:pathLst>
              <a:path w="742241" h="742244">
                <a:moveTo>
                  <a:pt x="712753" y="515838"/>
                </a:moveTo>
                <a:lnTo>
                  <a:pt x="723491" y="487340"/>
                </a:lnTo>
                <a:lnTo>
                  <a:pt x="731758" y="458531"/>
                </a:lnTo>
                <a:lnTo>
                  <a:pt x="737605" y="429536"/>
                </a:lnTo>
                <a:lnTo>
                  <a:pt x="741082" y="400480"/>
                </a:lnTo>
                <a:lnTo>
                  <a:pt x="742241" y="371489"/>
                </a:lnTo>
                <a:lnTo>
                  <a:pt x="741132" y="342687"/>
                </a:lnTo>
                <a:lnTo>
                  <a:pt x="737805" y="314201"/>
                </a:lnTo>
                <a:lnTo>
                  <a:pt x="732312" y="286154"/>
                </a:lnTo>
                <a:lnTo>
                  <a:pt x="724702" y="258673"/>
                </a:lnTo>
                <a:lnTo>
                  <a:pt x="715028" y="231881"/>
                </a:lnTo>
                <a:lnTo>
                  <a:pt x="703339" y="205906"/>
                </a:lnTo>
                <a:lnTo>
                  <a:pt x="689685" y="180871"/>
                </a:lnTo>
                <a:lnTo>
                  <a:pt x="674119" y="156902"/>
                </a:lnTo>
                <a:lnTo>
                  <a:pt x="656690" y="134124"/>
                </a:lnTo>
                <a:lnTo>
                  <a:pt x="637449" y="112662"/>
                </a:lnTo>
                <a:lnTo>
                  <a:pt x="616447" y="92642"/>
                </a:lnTo>
                <a:lnTo>
                  <a:pt x="593734" y="74188"/>
                </a:lnTo>
                <a:lnTo>
                  <a:pt x="569361" y="57426"/>
                </a:lnTo>
                <a:lnTo>
                  <a:pt x="543380" y="42481"/>
                </a:lnTo>
                <a:lnTo>
                  <a:pt x="515839" y="29478"/>
                </a:lnTo>
                <a:lnTo>
                  <a:pt x="487341" y="18742"/>
                </a:lnTo>
                <a:lnTo>
                  <a:pt x="458532" y="10477"/>
                </a:lnTo>
                <a:lnTo>
                  <a:pt x="429538" y="4632"/>
                </a:lnTo>
                <a:lnTo>
                  <a:pt x="400482" y="1157"/>
                </a:lnTo>
                <a:lnTo>
                  <a:pt x="371491" y="0"/>
                </a:lnTo>
                <a:lnTo>
                  <a:pt x="342689" y="1110"/>
                </a:lnTo>
                <a:lnTo>
                  <a:pt x="314203" y="4439"/>
                </a:lnTo>
                <a:lnTo>
                  <a:pt x="286156" y="9933"/>
                </a:lnTo>
                <a:lnTo>
                  <a:pt x="258674" y="17544"/>
                </a:lnTo>
                <a:lnTo>
                  <a:pt x="231883" y="27219"/>
                </a:lnTo>
                <a:lnTo>
                  <a:pt x="205908" y="38909"/>
                </a:lnTo>
                <a:lnTo>
                  <a:pt x="180873" y="52563"/>
                </a:lnTo>
                <a:lnTo>
                  <a:pt x="156904" y="68130"/>
                </a:lnTo>
                <a:lnTo>
                  <a:pt x="134126" y="85559"/>
                </a:lnTo>
                <a:lnTo>
                  <a:pt x="112664" y="104800"/>
                </a:lnTo>
                <a:lnTo>
                  <a:pt x="92644" y="125802"/>
                </a:lnTo>
                <a:lnTo>
                  <a:pt x="74190" y="148514"/>
                </a:lnTo>
                <a:lnTo>
                  <a:pt x="57428" y="172886"/>
                </a:lnTo>
                <a:lnTo>
                  <a:pt x="42483" y="198866"/>
                </a:lnTo>
                <a:lnTo>
                  <a:pt x="29480" y="226405"/>
                </a:lnTo>
                <a:lnTo>
                  <a:pt x="18744" y="254903"/>
                </a:lnTo>
                <a:lnTo>
                  <a:pt x="10479" y="283712"/>
                </a:lnTo>
                <a:lnTo>
                  <a:pt x="4633" y="312706"/>
                </a:lnTo>
                <a:lnTo>
                  <a:pt x="1157" y="341762"/>
                </a:lnTo>
                <a:lnTo>
                  <a:pt x="0" y="370753"/>
                </a:lnTo>
                <a:lnTo>
                  <a:pt x="1110" y="399555"/>
                </a:lnTo>
                <a:lnTo>
                  <a:pt x="4437" y="428041"/>
                </a:lnTo>
                <a:lnTo>
                  <a:pt x="9931" y="456088"/>
                </a:lnTo>
                <a:lnTo>
                  <a:pt x="17541" y="483570"/>
                </a:lnTo>
                <a:lnTo>
                  <a:pt x="27216" y="510361"/>
                </a:lnTo>
                <a:lnTo>
                  <a:pt x="38906" y="536336"/>
                </a:lnTo>
                <a:lnTo>
                  <a:pt x="52560" y="561371"/>
                </a:lnTo>
                <a:lnTo>
                  <a:pt x="68126" y="585340"/>
                </a:lnTo>
                <a:lnTo>
                  <a:pt x="85556" y="608118"/>
                </a:lnTo>
                <a:lnTo>
                  <a:pt x="104797" y="629580"/>
                </a:lnTo>
                <a:lnTo>
                  <a:pt x="125799" y="649600"/>
                </a:lnTo>
                <a:lnTo>
                  <a:pt x="148512" y="668054"/>
                </a:lnTo>
                <a:lnTo>
                  <a:pt x="172884" y="684816"/>
                </a:lnTo>
                <a:lnTo>
                  <a:pt x="198866" y="699761"/>
                </a:lnTo>
                <a:lnTo>
                  <a:pt x="226406" y="712764"/>
                </a:lnTo>
                <a:lnTo>
                  <a:pt x="254904" y="723500"/>
                </a:lnTo>
                <a:lnTo>
                  <a:pt x="283713" y="731765"/>
                </a:lnTo>
                <a:lnTo>
                  <a:pt x="312708" y="737611"/>
                </a:lnTo>
                <a:lnTo>
                  <a:pt x="341764" y="741087"/>
                </a:lnTo>
                <a:lnTo>
                  <a:pt x="370755" y="742244"/>
                </a:lnTo>
                <a:lnTo>
                  <a:pt x="399556" y="741134"/>
                </a:lnTo>
                <a:lnTo>
                  <a:pt x="428043" y="737807"/>
                </a:lnTo>
                <a:lnTo>
                  <a:pt x="456089" y="732313"/>
                </a:lnTo>
                <a:lnTo>
                  <a:pt x="483570" y="724703"/>
                </a:lnTo>
                <a:lnTo>
                  <a:pt x="510361" y="715028"/>
                </a:lnTo>
                <a:lnTo>
                  <a:pt x="536336" y="703338"/>
                </a:lnTo>
                <a:lnTo>
                  <a:pt x="561370" y="689684"/>
                </a:lnTo>
                <a:lnTo>
                  <a:pt x="585339" y="674118"/>
                </a:lnTo>
                <a:lnTo>
                  <a:pt x="608116" y="656688"/>
                </a:lnTo>
                <a:lnTo>
                  <a:pt x="629576" y="637447"/>
                </a:lnTo>
                <a:lnTo>
                  <a:pt x="649596" y="616445"/>
                </a:lnTo>
                <a:lnTo>
                  <a:pt x="668048" y="593732"/>
                </a:lnTo>
                <a:lnTo>
                  <a:pt x="684808" y="569360"/>
                </a:lnTo>
                <a:lnTo>
                  <a:pt x="699752" y="543378"/>
                </a:lnTo>
                <a:lnTo>
                  <a:pt x="712753" y="515838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9" name="object 29"/>
          <p:cNvSpPr/>
          <p:nvPr/>
        </p:nvSpPr>
        <p:spPr>
          <a:xfrm>
            <a:off x="6514047" y="2175431"/>
            <a:ext cx="2330131" cy="1772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30" name="object 30"/>
          <p:cNvSpPr/>
          <p:nvPr/>
        </p:nvSpPr>
        <p:spPr>
          <a:xfrm>
            <a:off x="6514047" y="3882008"/>
            <a:ext cx="2330131" cy="159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33" name="object 33"/>
          <p:cNvSpPr/>
          <p:nvPr/>
        </p:nvSpPr>
        <p:spPr>
          <a:xfrm>
            <a:off x="8894266" y="2288874"/>
            <a:ext cx="577481" cy="413459"/>
          </a:xfrm>
          <a:custGeom>
            <a:avLst/>
            <a:gdLst/>
            <a:ahLst/>
            <a:cxnLst/>
            <a:rect l="l" t="t" r="r" b="b"/>
            <a:pathLst>
              <a:path w="655548" h="469353">
                <a:moveTo>
                  <a:pt x="340588" y="392150"/>
                </a:moveTo>
                <a:lnTo>
                  <a:pt x="655548" y="77190"/>
                </a:lnTo>
                <a:lnTo>
                  <a:pt x="578345" y="0"/>
                </a:lnTo>
                <a:lnTo>
                  <a:pt x="263397" y="314947"/>
                </a:lnTo>
                <a:lnTo>
                  <a:pt x="77190" y="128752"/>
                </a:lnTo>
                <a:lnTo>
                  <a:pt x="0" y="205955"/>
                </a:lnTo>
                <a:lnTo>
                  <a:pt x="186194" y="392150"/>
                </a:lnTo>
                <a:lnTo>
                  <a:pt x="263385" y="469353"/>
                </a:lnTo>
                <a:lnTo>
                  <a:pt x="340588" y="392150"/>
                </a:lnTo>
                <a:close/>
              </a:path>
            </a:pathLst>
          </a:custGeom>
          <a:solidFill>
            <a:srgbClr val="46B764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34" name="object 34"/>
          <p:cNvSpPr/>
          <p:nvPr/>
        </p:nvSpPr>
        <p:spPr>
          <a:xfrm>
            <a:off x="8460879" y="2268344"/>
            <a:ext cx="122012" cy="1501253"/>
          </a:xfrm>
          <a:custGeom>
            <a:avLst/>
            <a:gdLst/>
            <a:ahLst/>
            <a:cxnLst/>
            <a:rect l="l" t="t" r="r" b="b"/>
            <a:pathLst>
              <a:path w="138506" h="1704200">
                <a:moveTo>
                  <a:pt x="138506" y="1704200"/>
                </a:moveTo>
                <a:lnTo>
                  <a:pt x="138506" y="0"/>
                </a:lnTo>
                <a:lnTo>
                  <a:pt x="0" y="0"/>
                </a:lnTo>
                <a:lnTo>
                  <a:pt x="0" y="1704200"/>
                </a:lnTo>
                <a:lnTo>
                  <a:pt x="138506" y="1704200"/>
                </a:lnTo>
                <a:close/>
              </a:path>
            </a:pathLst>
          </a:custGeom>
          <a:solidFill>
            <a:srgbClr val="46B764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35" name="object 35"/>
          <p:cNvSpPr/>
          <p:nvPr/>
        </p:nvSpPr>
        <p:spPr>
          <a:xfrm>
            <a:off x="8460879" y="3904708"/>
            <a:ext cx="122012" cy="1482614"/>
          </a:xfrm>
          <a:custGeom>
            <a:avLst/>
            <a:gdLst/>
            <a:ahLst/>
            <a:cxnLst/>
            <a:rect l="l" t="t" r="r" b="b"/>
            <a:pathLst>
              <a:path w="138506" h="1683042">
                <a:moveTo>
                  <a:pt x="138506" y="1683042"/>
                </a:moveTo>
                <a:lnTo>
                  <a:pt x="138506" y="0"/>
                </a:lnTo>
                <a:lnTo>
                  <a:pt x="0" y="0"/>
                </a:lnTo>
                <a:lnTo>
                  <a:pt x="0" y="1683042"/>
                </a:lnTo>
                <a:lnTo>
                  <a:pt x="138506" y="1683042"/>
                </a:lnTo>
                <a:close/>
              </a:path>
            </a:pathLst>
          </a:custGeom>
          <a:solidFill>
            <a:srgbClr val="46B764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1" name="object 21"/>
          <p:cNvSpPr/>
          <p:nvPr/>
        </p:nvSpPr>
        <p:spPr>
          <a:xfrm>
            <a:off x="2049020" y="2202033"/>
            <a:ext cx="2150739" cy="1625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2" name="object 22"/>
          <p:cNvSpPr/>
          <p:nvPr/>
        </p:nvSpPr>
        <p:spPr>
          <a:xfrm>
            <a:off x="2089966" y="3856568"/>
            <a:ext cx="2056639" cy="15315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3" name="object 23"/>
          <p:cNvSpPr/>
          <p:nvPr/>
        </p:nvSpPr>
        <p:spPr>
          <a:xfrm>
            <a:off x="4024605" y="2253977"/>
            <a:ext cx="122000" cy="1521514"/>
          </a:xfrm>
          <a:custGeom>
            <a:avLst/>
            <a:gdLst/>
            <a:ahLst/>
            <a:cxnLst/>
            <a:rect l="l" t="t" r="r" b="b"/>
            <a:pathLst>
              <a:path w="138493" h="1727200">
                <a:moveTo>
                  <a:pt x="138493" y="1727200"/>
                </a:moveTo>
                <a:lnTo>
                  <a:pt x="138493" y="0"/>
                </a:lnTo>
                <a:lnTo>
                  <a:pt x="0" y="0"/>
                </a:lnTo>
                <a:lnTo>
                  <a:pt x="0" y="1727200"/>
                </a:lnTo>
                <a:lnTo>
                  <a:pt x="138493" y="1727200"/>
                </a:lnTo>
                <a:close/>
              </a:path>
            </a:pathLst>
          </a:custGeom>
          <a:solidFill>
            <a:srgbClr val="E94C3F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4" name="object 24"/>
          <p:cNvSpPr/>
          <p:nvPr/>
        </p:nvSpPr>
        <p:spPr>
          <a:xfrm>
            <a:off x="4024605" y="3871706"/>
            <a:ext cx="122000" cy="1501253"/>
          </a:xfrm>
          <a:custGeom>
            <a:avLst/>
            <a:gdLst/>
            <a:ahLst/>
            <a:cxnLst/>
            <a:rect l="l" t="t" r="r" b="b"/>
            <a:pathLst>
              <a:path w="138493" h="1704200">
                <a:moveTo>
                  <a:pt x="138493" y="1704200"/>
                </a:moveTo>
                <a:lnTo>
                  <a:pt x="138493" y="0"/>
                </a:lnTo>
                <a:lnTo>
                  <a:pt x="0" y="0"/>
                </a:lnTo>
                <a:lnTo>
                  <a:pt x="0" y="1704200"/>
                </a:lnTo>
                <a:lnTo>
                  <a:pt x="138493" y="1704200"/>
                </a:lnTo>
                <a:close/>
              </a:path>
            </a:pathLst>
          </a:custGeom>
          <a:solidFill>
            <a:srgbClr val="E94C3F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2" name="object 12"/>
          <p:cNvSpPr/>
          <p:nvPr/>
        </p:nvSpPr>
        <p:spPr>
          <a:xfrm>
            <a:off x="4426262" y="2242310"/>
            <a:ext cx="506585" cy="506585"/>
          </a:xfrm>
          <a:custGeom>
            <a:avLst/>
            <a:gdLst/>
            <a:ahLst/>
            <a:cxnLst/>
            <a:rect l="l" t="t" r="r" b="b"/>
            <a:pathLst>
              <a:path w="575068" h="575068">
                <a:moveTo>
                  <a:pt x="77190" y="0"/>
                </a:moveTo>
                <a:lnTo>
                  <a:pt x="0" y="77190"/>
                </a:lnTo>
                <a:lnTo>
                  <a:pt x="210324" y="287528"/>
                </a:lnTo>
                <a:lnTo>
                  <a:pt x="0" y="497865"/>
                </a:lnTo>
                <a:lnTo>
                  <a:pt x="77190" y="575068"/>
                </a:lnTo>
                <a:lnTo>
                  <a:pt x="287527" y="364731"/>
                </a:lnTo>
                <a:lnTo>
                  <a:pt x="497865" y="575068"/>
                </a:lnTo>
                <a:lnTo>
                  <a:pt x="575068" y="497865"/>
                </a:lnTo>
                <a:lnTo>
                  <a:pt x="364731" y="287528"/>
                </a:lnTo>
                <a:lnTo>
                  <a:pt x="575068" y="77190"/>
                </a:lnTo>
                <a:lnTo>
                  <a:pt x="497865" y="0"/>
                </a:lnTo>
                <a:lnTo>
                  <a:pt x="287527" y="210337"/>
                </a:lnTo>
                <a:lnTo>
                  <a:pt x="77190" y="0"/>
                </a:lnTo>
                <a:close/>
              </a:path>
            </a:pathLst>
          </a:custGeom>
          <a:solidFill>
            <a:srgbClr val="E94C3F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1" name="object 11"/>
          <p:cNvSpPr txBox="1"/>
          <p:nvPr/>
        </p:nvSpPr>
        <p:spPr>
          <a:xfrm>
            <a:off x="2037841" y="1454649"/>
            <a:ext cx="876639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КАК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5496" y="1454649"/>
            <a:ext cx="4422907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П</a:t>
            </a:r>
            <a:r>
              <a:rPr sz="4160" b="1" spc="-198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4160" b="1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АВИЛЬНО </a:t>
            </a:r>
            <a:r>
              <a:rPr sz="4160" b="1" spc="267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60" b="1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ДЕ</a:t>
            </a:r>
            <a:r>
              <a:rPr sz="4160" b="1" spc="-56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4160" b="1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Ж</a:t>
            </a:r>
            <a:r>
              <a:rPr sz="4160" b="1" spc="-250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4160" b="1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ТЬ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9419" y="1454649"/>
            <a:ext cx="1497049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baseline="-200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ЗОНДЫ</a:t>
            </a:r>
            <a:endParaRPr sz="2775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5074" y="2974996"/>
            <a:ext cx="1493945" cy="809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585"/>
              </a:lnSpc>
              <a:spcBef>
                <a:spcPts val="90"/>
              </a:spcBef>
            </a:pPr>
            <a:r>
              <a:rPr sz="1410" b="1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НЕП</a:t>
            </a:r>
            <a:r>
              <a:rPr sz="1410" b="1" spc="-96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410" b="1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АВИЛЬНО </a:t>
            </a:r>
            <a:r>
              <a:rPr sz="141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1410" spc="-26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41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з</a:t>
            </a:r>
            <a:r>
              <a:rPr sz="1410" spc="-26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1410" spc="-44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41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жна травматизация пациен</a:t>
            </a:r>
            <a:r>
              <a:rPr sz="1410" spc="-26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410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а!</a:t>
            </a:r>
            <a:endParaRPr sz="141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3134" y="2974998"/>
            <a:ext cx="1245135" cy="201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580"/>
              </a:lnSpc>
              <a:spcBef>
                <a:spcPts val="80"/>
              </a:spcBef>
            </a:pPr>
            <a:r>
              <a:rPr sz="1410" b="1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П</a:t>
            </a:r>
            <a:r>
              <a:rPr sz="1410" b="1" spc="-96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410" b="1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АВИЛЬНО</a:t>
            </a:r>
            <a:endParaRPr sz="141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0879" y="3904708"/>
            <a:ext cx="122012" cy="1482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80"/>
              </a:lnSpc>
            </a:pPr>
            <a:endParaRPr sz="880"/>
          </a:p>
        </p:txBody>
      </p:sp>
      <p:sp>
        <p:nvSpPr>
          <p:cNvPr id="4" name="object 4"/>
          <p:cNvSpPr txBox="1"/>
          <p:nvPr/>
        </p:nvSpPr>
        <p:spPr>
          <a:xfrm>
            <a:off x="4024605" y="3871706"/>
            <a:ext cx="122000" cy="150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80"/>
              </a:lnSpc>
            </a:pPr>
            <a:endParaRPr sz="880"/>
          </a:p>
        </p:txBody>
      </p:sp>
      <p:sp>
        <p:nvSpPr>
          <p:cNvPr id="3" name="object 3"/>
          <p:cNvSpPr txBox="1"/>
          <p:nvPr/>
        </p:nvSpPr>
        <p:spPr>
          <a:xfrm>
            <a:off x="8460879" y="2268344"/>
            <a:ext cx="122012" cy="150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80"/>
              </a:lnSpc>
            </a:pPr>
            <a:endParaRPr sz="880"/>
          </a:p>
        </p:txBody>
      </p:sp>
      <p:sp>
        <p:nvSpPr>
          <p:cNvPr id="2" name="object 2"/>
          <p:cNvSpPr txBox="1"/>
          <p:nvPr/>
        </p:nvSpPr>
        <p:spPr>
          <a:xfrm>
            <a:off x="4024605" y="2253977"/>
            <a:ext cx="122000" cy="1521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80"/>
              </a:lnSpc>
            </a:pPr>
            <a:endParaRPr sz="88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6890950" y="3586706"/>
            <a:ext cx="3241316" cy="242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6" name="object 26"/>
          <p:cNvSpPr/>
          <p:nvPr/>
        </p:nvSpPr>
        <p:spPr>
          <a:xfrm>
            <a:off x="6762842" y="1707076"/>
            <a:ext cx="3473583" cy="1714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0" name="object 20"/>
          <p:cNvSpPr/>
          <p:nvPr/>
        </p:nvSpPr>
        <p:spPr>
          <a:xfrm>
            <a:off x="1787349" y="6137315"/>
            <a:ext cx="903456" cy="903453"/>
          </a:xfrm>
          <a:custGeom>
            <a:avLst/>
            <a:gdLst/>
            <a:ahLst/>
            <a:cxnLst/>
            <a:rect l="l" t="t" r="r" b="b"/>
            <a:pathLst>
              <a:path w="1025590" h="1025587">
                <a:moveTo>
                  <a:pt x="946236" y="786713"/>
                </a:moveTo>
                <a:lnTo>
                  <a:pt x="966885" y="750814"/>
                </a:lnTo>
                <a:lnTo>
                  <a:pt x="984850" y="712762"/>
                </a:lnTo>
                <a:lnTo>
                  <a:pt x="999686" y="673383"/>
                </a:lnTo>
                <a:lnTo>
                  <a:pt x="1011108" y="633575"/>
                </a:lnTo>
                <a:lnTo>
                  <a:pt x="1019186" y="593510"/>
                </a:lnTo>
                <a:lnTo>
                  <a:pt x="1023990" y="553362"/>
                </a:lnTo>
                <a:lnTo>
                  <a:pt x="1025590" y="513302"/>
                </a:lnTo>
                <a:lnTo>
                  <a:pt x="1024057" y="473505"/>
                </a:lnTo>
                <a:lnTo>
                  <a:pt x="1019459" y="434143"/>
                </a:lnTo>
                <a:lnTo>
                  <a:pt x="1011868" y="395389"/>
                </a:lnTo>
                <a:lnTo>
                  <a:pt x="1001354" y="357416"/>
                </a:lnTo>
                <a:lnTo>
                  <a:pt x="987985" y="320397"/>
                </a:lnTo>
                <a:lnTo>
                  <a:pt x="971833" y="284505"/>
                </a:lnTo>
                <a:lnTo>
                  <a:pt x="952968" y="249914"/>
                </a:lnTo>
                <a:lnTo>
                  <a:pt x="931458" y="216795"/>
                </a:lnTo>
                <a:lnTo>
                  <a:pt x="907376" y="185322"/>
                </a:lnTo>
                <a:lnTo>
                  <a:pt x="880789" y="155669"/>
                </a:lnTo>
                <a:lnTo>
                  <a:pt x="851769" y="128007"/>
                </a:lnTo>
                <a:lnTo>
                  <a:pt x="820385" y="102511"/>
                </a:lnTo>
                <a:lnTo>
                  <a:pt x="786708" y="79352"/>
                </a:lnTo>
                <a:lnTo>
                  <a:pt x="750807" y="58705"/>
                </a:lnTo>
                <a:lnTo>
                  <a:pt x="712753" y="40741"/>
                </a:lnTo>
                <a:lnTo>
                  <a:pt x="673374" y="25906"/>
                </a:lnTo>
                <a:lnTo>
                  <a:pt x="633566" y="14484"/>
                </a:lnTo>
                <a:lnTo>
                  <a:pt x="593502" y="6405"/>
                </a:lnTo>
                <a:lnTo>
                  <a:pt x="553354" y="1601"/>
                </a:lnTo>
                <a:lnTo>
                  <a:pt x="513295" y="0"/>
                </a:lnTo>
                <a:lnTo>
                  <a:pt x="473498" y="1532"/>
                </a:lnTo>
                <a:lnTo>
                  <a:pt x="434137" y="6129"/>
                </a:lnTo>
                <a:lnTo>
                  <a:pt x="395383" y="13719"/>
                </a:lnTo>
                <a:lnTo>
                  <a:pt x="357411" y="24232"/>
                </a:lnTo>
                <a:lnTo>
                  <a:pt x="320393" y="37600"/>
                </a:lnTo>
                <a:lnTo>
                  <a:pt x="284501" y="53751"/>
                </a:lnTo>
                <a:lnTo>
                  <a:pt x="249910" y="72615"/>
                </a:lnTo>
                <a:lnTo>
                  <a:pt x="216791" y="94124"/>
                </a:lnTo>
                <a:lnTo>
                  <a:pt x="185319" y="118206"/>
                </a:lnTo>
                <a:lnTo>
                  <a:pt x="155665" y="144792"/>
                </a:lnTo>
                <a:lnTo>
                  <a:pt x="128003" y="173811"/>
                </a:lnTo>
                <a:lnTo>
                  <a:pt x="102506" y="205194"/>
                </a:lnTo>
                <a:lnTo>
                  <a:pt x="79346" y="238871"/>
                </a:lnTo>
                <a:lnTo>
                  <a:pt x="58697" y="274772"/>
                </a:lnTo>
                <a:lnTo>
                  <a:pt x="40732" y="312826"/>
                </a:lnTo>
                <a:lnTo>
                  <a:pt x="25898" y="352204"/>
                </a:lnTo>
                <a:lnTo>
                  <a:pt x="14478" y="392013"/>
                </a:lnTo>
                <a:lnTo>
                  <a:pt x="6402" y="432078"/>
                </a:lnTo>
                <a:lnTo>
                  <a:pt x="1599" y="472226"/>
                </a:lnTo>
                <a:lnTo>
                  <a:pt x="0" y="512286"/>
                </a:lnTo>
                <a:lnTo>
                  <a:pt x="1534" y="552083"/>
                </a:lnTo>
                <a:lnTo>
                  <a:pt x="6132" y="591445"/>
                </a:lnTo>
                <a:lnTo>
                  <a:pt x="13723" y="630199"/>
                </a:lnTo>
                <a:lnTo>
                  <a:pt x="24238" y="668172"/>
                </a:lnTo>
                <a:lnTo>
                  <a:pt x="37606" y="705191"/>
                </a:lnTo>
                <a:lnTo>
                  <a:pt x="53758" y="741083"/>
                </a:lnTo>
                <a:lnTo>
                  <a:pt x="72624" y="775674"/>
                </a:lnTo>
                <a:lnTo>
                  <a:pt x="94133" y="808793"/>
                </a:lnTo>
                <a:lnTo>
                  <a:pt x="94297" y="809007"/>
                </a:lnTo>
                <a:lnTo>
                  <a:pt x="930904" y="809007"/>
                </a:lnTo>
                <a:lnTo>
                  <a:pt x="946236" y="786713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9" name="object 9"/>
          <p:cNvSpPr txBox="1"/>
          <p:nvPr/>
        </p:nvSpPr>
        <p:spPr>
          <a:xfrm>
            <a:off x="4643747" y="248318"/>
            <a:ext cx="3855887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spc="-63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З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АБОР</a:t>
            </a:r>
            <a:r>
              <a:rPr sz="4160" b="1" spc="105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4160" b="1" spc="-250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ТЕРИАЛА</a:t>
            </a:r>
            <a:endParaRPr sz="2775" dirty="0">
              <a:solidFill>
                <a:srgbClr val="9983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029" y="1520367"/>
            <a:ext cx="5124090" cy="373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370"/>
              </a:lnSpc>
              <a:spcBef>
                <a:spcPts val="7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pc="1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Мазки берут сухими стерильными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зондами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">
              <a:lnSpc>
                <a:spcPts val="1370"/>
              </a:lnSpc>
              <a:spcBef>
                <a:spcPts val="7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">
              <a:lnSpc>
                <a:spcPts val="1370"/>
              </a:lnSpc>
              <a:spcBef>
                <a:spcPts val="70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029" y="1830686"/>
            <a:ext cx="5607398" cy="7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15875">
              <a:spcBef>
                <a:spcPts val="70"/>
              </a:spcBef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2.</a:t>
            </a:r>
            <a:r>
              <a:rPr sz="1600" spc="17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Зонд вводят </a:t>
            </a:r>
            <a:r>
              <a:rPr sz="1760" dirty="0" err="1">
                <a:latin typeface="Times New Roman" panose="02020603050405020304"/>
                <a:cs typeface="Times New Roman" panose="02020603050405020304"/>
              </a:rPr>
              <a:t>легким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движением</a:t>
            </a:r>
            <a:endParaRPr sz="1760" dirty="0" smtClean="0">
              <a:latin typeface="Times New Roman" panose="02020603050405020304"/>
              <a:cs typeface="Times New Roman" panose="02020603050405020304"/>
            </a:endParaRPr>
          </a:p>
          <a:p>
            <a:pPr marL="11430">
              <a:spcBef>
                <a:spcPts val="70"/>
              </a:spcBef>
            </a:pP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ПО НАРУЖНОЙ СТЕНКЕ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полости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носа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глубину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 2-3 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см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до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нижней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носовой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раковины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.</a:t>
            </a:r>
            <a:endParaRPr lang="ru-RU" sz="1760" dirty="0" smtClean="0">
              <a:latin typeface="Times New Roman" panose="02020603050405020304"/>
              <a:cs typeface="Times New Roman" panose="02020603050405020304"/>
            </a:endParaRPr>
          </a:p>
          <a:p>
            <a:pPr marL="199390">
              <a:lnSpc>
                <a:spcPts val="1410"/>
              </a:lnSpc>
              <a:spcBef>
                <a:spcPts val="15"/>
              </a:spcBef>
            </a:pPr>
            <a:endParaRPr sz="1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282" y="2808446"/>
            <a:ext cx="5426243" cy="1556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15875">
              <a:spcBef>
                <a:spcPts val="70"/>
              </a:spcBef>
            </a:pPr>
            <a:r>
              <a:rPr dirty="0">
                <a:latin typeface="Times New Roman" panose="02020603050405020304"/>
                <a:cs typeface="Times New Roman" panose="02020603050405020304"/>
              </a:rPr>
              <a:t>3.</a:t>
            </a:r>
            <a:r>
              <a:rPr spc="1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Затем зонд слегка опускают книзу, вводят</a:t>
            </a:r>
          </a:p>
          <a:p>
            <a:pPr marL="11430">
              <a:spcBef>
                <a:spcPts val="70"/>
              </a:spcBef>
            </a:pPr>
            <a:r>
              <a:rPr sz="1760" dirty="0">
                <a:latin typeface="Times New Roman" panose="02020603050405020304"/>
                <a:cs typeface="Times New Roman" panose="02020603050405020304"/>
              </a:rPr>
              <a:t>в нижний носовой ход под нижнюю носовую раковину и удаляют вдоль НАРУЖНОЙ СТЕНКИ полости носа, производя вращательные движения (3-4 см у детей и 5-6 см – у взрослых).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3473" y="4305821"/>
            <a:ext cx="5442052" cy="61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spcBef>
                <a:spcPts val="70"/>
              </a:spcBef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4.</a:t>
            </a:r>
            <a:r>
              <a:rPr sz="1600" spc="26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Конец зонда отламывают с расчетом, </a:t>
            </a:r>
            <a:r>
              <a:rPr sz="1760" dirty="0" err="1">
                <a:latin typeface="Times New Roman" panose="02020603050405020304"/>
                <a:cs typeface="Times New Roman" panose="02020603050405020304"/>
              </a:rPr>
              <a:t>чтобы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он</a:t>
            </a:r>
            <a:r>
              <a:rPr lang="ru-RU" sz="17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позволил</a:t>
            </a:r>
            <a:r>
              <a:rPr sz="176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плотно закрыть крышку пробирки.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9329" y="5046800"/>
            <a:ext cx="5505208" cy="358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spcBef>
                <a:spcPts val="70"/>
              </a:spcBef>
            </a:pPr>
            <a:r>
              <a:rPr sz="1400" dirty="0">
                <a:latin typeface="Times New Roman" panose="02020603050405020304"/>
                <a:cs typeface="Times New Roman" panose="02020603050405020304"/>
              </a:rPr>
              <a:t>5.</a:t>
            </a:r>
            <a:r>
              <a:rPr sz="1400" spc="1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Пробирку с раствором и рабочей </a:t>
            </a:r>
            <a:r>
              <a:rPr sz="1760" dirty="0" err="1">
                <a:latin typeface="Times New Roman" panose="02020603050405020304"/>
                <a:cs typeface="Times New Roman" panose="02020603050405020304"/>
              </a:rPr>
              <a:t>частью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зонда</a:t>
            </a:r>
            <a:r>
              <a:rPr lang="ru-RU" sz="17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60" dirty="0" err="1" smtClean="0">
                <a:latin typeface="Times New Roman" panose="02020603050405020304"/>
                <a:cs typeface="Times New Roman" panose="02020603050405020304"/>
              </a:rPr>
              <a:t>закрывают</a:t>
            </a:r>
            <a:r>
              <a:rPr sz="1760" dirty="0">
                <a:latin typeface="Times New Roman" panose="02020603050405020304"/>
                <a:cs typeface="Times New Roman" panose="0202060305040502030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7117407" y="3480587"/>
            <a:ext cx="2135612" cy="1598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2" name="object 22"/>
          <p:cNvSpPr/>
          <p:nvPr/>
        </p:nvSpPr>
        <p:spPr>
          <a:xfrm>
            <a:off x="1787355" y="6137317"/>
            <a:ext cx="903452" cy="903453"/>
          </a:xfrm>
          <a:custGeom>
            <a:avLst/>
            <a:gdLst/>
            <a:ahLst/>
            <a:cxnLst/>
            <a:rect l="l" t="t" r="r" b="b"/>
            <a:pathLst>
              <a:path w="1025585" h="1025587">
                <a:moveTo>
                  <a:pt x="946231" y="786713"/>
                </a:moveTo>
                <a:lnTo>
                  <a:pt x="966879" y="750814"/>
                </a:lnTo>
                <a:lnTo>
                  <a:pt x="984845" y="712762"/>
                </a:lnTo>
                <a:lnTo>
                  <a:pt x="999680" y="673383"/>
                </a:lnTo>
                <a:lnTo>
                  <a:pt x="1011102" y="633575"/>
                </a:lnTo>
                <a:lnTo>
                  <a:pt x="1019180" y="593510"/>
                </a:lnTo>
                <a:lnTo>
                  <a:pt x="1023984" y="553362"/>
                </a:lnTo>
                <a:lnTo>
                  <a:pt x="1025585" y="513302"/>
                </a:lnTo>
                <a:lnTo>
                  <a:pt x="1024052" y="473505"/>
                </a:lnTo>
                <a:lnTo>
                  <a:pt x="1019455" y="434143"/>
                </a:lnTo>
                <a:lnTo>
                  <a:pt x="1011864" y="395389"/>
                </a:lnTo>
                <a:lnTo>
                  <a:pt x="1001350" y="357416"/>
                </a:lnTo>
                <a:lnTo>
                  <a:pt x="987982" y="320397"/>
                </a:lnTo>
                <a:lnTo>
                  <a:pt x="971830" y="284505"/>
                </a:lnTo>
                <a:lnTo>
                  <a:pt x="952965" y="249914"/>
                </a:lnTo>
                <a:lnTo>
                  <a:pt x="931457" y="216795"/>
                </a:lnTo>
                <a:lnTo>
                  <a:pt x="907375" y="185322"/>
                </a:lnTo>
                <a:lnTo>
                  <a:pt x="880789" y="155669"/>
                </a:lnTo>
                <a:lnTo>
                  <a:pt x="851770" y="128007"/>
                </a:lnTo>
                <a:lnTo>
                  <a:pt x="820388" y="102511"/>
                </a:lnTo>
                <a:lnTo>
                  <a:pt x="786712" y="79352"/>
                </a:lnTo>
                <a:lnTo>
                  <a:pt x="750813" y="58705"/>
                </a:lnTo>
                <a:lnTo>
                  <a:pt x="712760" y="40741"/>
                </a:lnTo>
                <a:lnTo>
                  <a:pt x="673380" y="25906"/>
                </a:lnTo>
                <a:lnTo>
                  <a:pt x="633570" y="14484"/>
                </a:lnTo>
                <a:lnTo>
                  <a:pt x="593504" y="6405"/>
                </a:lnTo>
                <a:lnTo>
                  <a:pt x="553355" y="1601"/>
                </a:lnTo>
                <a:lnTo>
                  <a:pt x="513295" y="0"/>
                </a:lnTo>
                <a:lnTo>
                  <a:pt x="473497" y="1532"/>
                </a:lnTo>
                <a:lnTo>
                  <a:pt x="434135" y="6129"/>
                </a:lnTo>
                <a:lnTo>
                  <a:pt x="395381" y="13719"/>
                </a:lnTo>
                <a:lnTo>
                  <a:pt x="357409" y="24232"/>
                </a:lnTo>
                <a:lnTo>
                  <a:pt x="320390" y="37600"/>
                </a:lnTo>
                <a:lnTo>
                  <a:pt x="284499" y="53751"/>
                </a:lnTo>
                <a:lnTo>
                  <a:pt x="249908" y="72615"/>
                </a:lnTo>
                <a:lnTo>
                  <a:pt x="216790" y="94124"/>
                </a:lnTo>
                <a:lnTo>
                  <a:pt x="185318" y="118206"/>
                </a:lnTo>
                <a:lnTo>
                  <a:pt x="155665" y="144792"/>
                </a:lnTo>
                <a:lnTo>
                  <a:pt x="128004" y="173811"/>
                </a:lnTo>
                <a:lnTo>
                  <a:pt x="102508" y="205194"/>
                </a:lnTo>
                <a:lnTo>
                  <a:pt x="79350" y="238871"/>
                </a:lnTo>
                <a:lnTo>
                  <a:pt x="58703" y="274772"/>
                </a:lnTo>
                <a:lnTo>
                  <a:pt x="40740" y="312826"/>
                </a:lnTo>
                <a:lnTo>
                  <a:pt x="25904" y="352204"/>
                </a:lnTo>
                <a:lnTo>
                  <a:pt x="14482" y="392013"/>
                </a:lnTo>
                <a:lnTo>
                  <a:pt x="6404" y="432078"/>
                </a:lnTo>
                <a:lnTo>
                  <a:pt x="1600" y="472226"/>
                </a:lnTo>
                <a:lnTo>
                  <a:pt x="0" y="512286"/>
                </a:lnTo>
                <a:lnTo>
                  <a:pt x="1533" y="552083"/>
                </a:lnTo>
                <a:lnTo>
                  <a:pt x="6130" y="591445"/>
                </a:lnTo>
                <a:lnTo>
                  <a:pt x="13720" y="630199"/>
                </a:lnTo>
                <a:lnTo>
                  <a:pt x="24235" y="668172"/>
                </a:lnTo>
                <a:lnTo>
                  <a:pt x="37603" y="705191"/>
                </a:lnTo>
                <a:lnTo>
                  <a:pt x="53754" y="741083"/>
                </a:lnTo>
                <a:lnTo>
                  <a:pt x="72619" y="775674"/>
                </a:lnTo>
                <a:lnTo>
                  <a:pt x="94128" y="808793"/>
                </a:lnTo>
                <a:lnTo>
                  <a:pt x="94290" y="809005"/>
                </a:lnTo>
                <a:lnTo>
                  <a:pt x="930900" y="809005"/>
                </a:lnTo>
                <a:lnTo>
                  <a:pt x="946231" y="786713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3" name="object 23"/>
          <p:cNvSpPr/>
          <p:nvPr/>
        </p:nvSpPr>
        <p:spPr>
          <a:xfrm>
            <a:off x="5377128" y="6279410"/>
            <a:ext cx="253179" cy="253183"/>
          </a:xfrm>
          <a:custGeom>
            <a:avLst/>
            <a:gdLst/>
            <a:ahLst/>
            <a:cxnLst/>
            <a:rect l="l" t="t" r="r" b="b"/>
            <a:pathLst>
              <a:path w="287405" h="287410">
                <a:moveTo>
                  <a:pt x="276011" y="199753"/>
                </a:moveTo>
                <a:lnTo>
                  <a:pt x="277907" y="195051"/>
                </a:lnTo>
                <a:lnTo>
                  <a:pt x="281935" y="182981"/>
                </a:lnTo>
                <a:lnTo>
                  <a:pt x="284844" y="170799"/>
                </a:lnTo>
                <a:lnTo>
                  <a:pt x="286658" y="158566"/>
                </a:lnTo>
                <a:lnTo>
                  <a:pt x="287405" y="146345"/>
                </a:lnTo>
                <a:lnTo>
                  <a:pt x="287107" y="134198"/>
                </a:lnTo>
                <a:lnTo>
                  <a:pt x="285791" y="122188"/>
                </a:lnTo>
                <a:lnTo>
                  <a:pt x="283482" y="110376"/>
                </a:lnTo>
                <a:lnTo>
                  <a:pt x="280205" y="98826"/>
                </a:lnTo>
                <a:lnTo>
                  <a:pt x="275986" y="87600"/>
                </a:lnTo>
                <a:lnTo>
                  <a:pt x="270848" y="76759"/>
                </a:lnTo>
                <a:lnTo>
                  <a:pt x="264819" y="66366"/>
                </a:lnTo>
                <a:lnTo>
                  <a:pt x="257923" y="56484"/>
                </a:lnTo>
                <a:lnTo>
                  <a:pt x="250184" y="47174"/>
                </a:lnTo>
                <a:lnTo>
                  <a:pt x="241629" y="38500"/>
                </a:lnTo>
                <a:lnTo>
                  <a:pt x="232283" y="30523"/>
                </a:lnTo>
                <a:lnTo>
                  <a:pt x="222170" y="23305"/>
                </a:lnTo>
                <a:lnTo>
                  <a:pt x="211317" y="16910"/>
                </a:lnTo>
                <a:lnTo>
                  <a:pt x="199747" y="11399"/>
                </a:lnTo>
                <a:lnTo>
                  <a:pt x="182962" y="5468"/>
                </a:lnTo>
                <a:lnTo>
                  <a:pt x="170781" y="2560"/>
                </a:lnTo>
                <a:lnTo>
                  <a:pt x="158549" y="745"/>
                </a:lnTo>
                <a:lnTo>
                  <a:pt x="146328" y="0"/>
                </a:lnTo>
                <a:lnTo>
                  <a:pt x="134183" y="298"/>
                </a:lnTo>
                <a:lnTo>
                  <a:pt x="122173" y="1614"/>
                </a:lnTo>
                <a:lnTo>
                  <a:pt x="110363" y="3924"/>
                </a:lnTo>
                <a:lnTo>
                  <a:pt x="98814" y="7202"/>
                </a:lnTo>
                <a:lnTo>
                  <a:pt x="87588" y="11422"/>
                </a:lnTo>
                <a:lnTo>
                  <a:pt x="76748" y="16560"/>
                </a:lnTo>
                <a:lnTo>
                  <a:pt x="66356" y="22590"/>
                </a:lnTo>
                <a:lnTo>
                  <a:pt x="56475" y="29487"/>
                </a:lnTo>
                <a:lnTo>
                  <a:pt x="47166" y="37226"/>
                </a:lnTo>
                <a:lnTo>
                  <a:pt x="38492" y="45781"/>
                </a:lnTo>
                <a:lnTo>
                  <a:pt x="30516" y="55128"/>
                </a:lnTo>
                <a:lnTo>
                  <a:pt x="23299" y="65240"/>
                </a:lnTo>
                <a:lnTo>
                  <a:pt x="16904" y="76094"/>
                </a:lnTo>
                <a:lnTo>
                  <a:pt x="11393" y="87662"/>
                </a:lnTo>
                <a:lnTo>
                  <a:pt x="5471" y="104427"/>
                </a:lnTo>
                <a:lnTo>
                  <a:pt x="2562" y="116609"/>
                </a:lnTo>
                <a:lnTo>
                  <a:pt x="746" y="128842"/>
                </a:lnTo>
                <a:lnTo>
                  <a:pt x="0" y="141063"/>
                </a:lnTo>
                <a:lnTo>
                  <a:pt x="296" y="153209"/>
                </a:lnTo>
                <a:lnTo>
                  <a:pt x="1612" y="165219"/>
                </a:lnTo>
                <a:lnTo>
                  <a:pt x="3920" y="177031"/>
                </a:lnTo>
                <a:lnTo>
                  <a:pt x="7196" y="188581"/>
                </a:lnTo>
                <a:lnTo>
                  <a:pt x="11415" y="199807"/>
                </a:lnTo>
                <a:lnTo>
                  <a:pt x="16552" y="210648"/>
                </a:lnTo>
                <a:lnTo>
                  <a:pt x="22581" y="221041"/>
                </a:lnTo>
                <a:lnTo>
                  <a:pt x="29476" y="230924"/>
                </a:lnTo>
                <a:lnTo>
                  <a:pt x="37214" y="240234"/>
                </a:lnTo>
                <a:lnTo>
                  <a:pt x="45768" y="248909"/>
                </a:lnTo>
                <a:lnTo>
                  <a:pt x="55113" y="256887"/>
                </a:lnTo>
                <a:lnTo>
                  <a:pt x="65224" y="264106"/>
                </a:lnTo>
                <a:lnTo>
                  <a:pt x="76076" y="270503"/>
                </a:lnTo>
                <a:lnTo>
                  <a:pt x="87644" y="276016"/>
                </a:lnTo>
                <a:lnTo>
                  <a:pt x="104425" y="281943"/>
                </a:lnTo>
                <a:lnTo>
                  <a:pt x="116607" y="284851"/>
                </a:lnTo>
                <a:lnTo>
                  <a:pt x="128839" y="286665"/>
                </a:lnTo>
                <a:lnTo>
                  <a:pt x="141060" y="287410"/>
                </a:lnTo>
                <a:lnTo>
                  <a:pt x="153206" y="287112"/>
                </a:lnTo>
                <a:lnTo>
                  <a:pt x="165216" y="285796"/>
                </a:lnTo>
                <a:lnTo>
                  <a:pt x="177027" y="283486"/>
                </a:lnTo>
                <a:lnTo>
                  <a:pt x="188577" y="280209"/>
                </a:lnTo>
                <a:lnTo>
                  <a:pt x="199803" y="275989"/>
                </a:lnTo>
                <a:lnTo>
                  <a:pt x="210644" y="270852"/>
                </a:lnTo>
                <a:lnTo>
                  <a:pt x="221037" y="264822"/>
                </a:lnTo>
                <a:lnTo>
                  <a:pt x="230920" y="257926"/>
                </a:lnTo>
                <a:lnTo>
                  <a:pt x="240230" y="250188"/>
                </a:lnTo>
                <a:lnTo>
                  <a:pt x="248905" y="241633"/>
                </a:lnTo>
                <a:lnTo>
                  <a:pt x="256883" y="232287"/>
                </a:lnTo>
                <a:lnTo>
                  <a:pt x="264101" y="222175"/>
                </a:lnTo>
                <a:lnTo>
                  <a:pt x="270498" y="211321"/>
                </a:lnTo>
                <a:lnTo>
                  <a:pt x="276011" y="199753"/>
                </a:lnTo>
                <a:close/>
              </a:path>
            </a:pathLst>
          </a:custGeom>
          <a:solidFill>
            <a:srgbClr val="F16D3C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4" name="object 24"/>
          <p:cNvSpPr/>
          <p:nvPr/>
        </p:nvSpPr>
        <p:spPr>
          <a:xfrm>
            <a:off x="2408556" y="5440114"/>
            <a:ext cx="5601140" cy="1966019"/>
          </a:xfrm>
          <a:custGeom>
            <a:avLst/>
            <a:gdLst/>
            <a:ahLst/>
            <a:cxnLst/>
            <a:rect l="l" t="t" r="r" b="b"/>
            <a:pathLst>
              <a:path w="6358331" h="2231796">
                <a:moveTo>
                  <a:pt x="6358331" y="152400"/>
                </a:moveTo>
                <a:lnTo>
                  <a:pt x="6352314" y="110070"/>
                </a:lnTo>
                <a:lnTo>
                  <a:pt x="6335191" y="71913"/>
                </a:lnTo>
                <a:lnTo>
                  <a:pt x="6308727" y="40132"/>
                </a:lnTo>
                <a:lnTo>
                  <a:pt x="6274690" y="16495"/>
                </a:lnTo>
                <a:lnTo>
                  <a:pt x="6234847" y="2770"/>
                </a:lnTo>
                <a:lnTo>
                  <a:pt x="6205931" y="0"/>
                </a:lnTo>
                <a:lnTo>
                  <a:pt x="152400" y="0"/>
                </a:lnTo>
                <a:lnTo>
                  <a:pt x="110070" y="6017"/>
                </a:lnTo>
                <a:lnTo>
                  <a:pt x="71913" y="23142"/>
                </a:lnTo>
                <a:lnTo>
                  <a:pt x="40132" y="49608"/>
                </a:lnTo>
                <a:lnTo>
                  <a:pt x="16495" y="83645"/>
                </a:lnTo>
                <a:lnTo>
                  <a:pt x="2770" y="123487"/>
                </a:lnTo>
                <a:lnTo>
                  <a:pt x="0" y="152400"/>
                </a:lnTo>
                <a:lnTo>
                  <a:pt x="0" y="1507028"/>
                </a:lnTo>
                <a:lnTo>
                  <a:pt x="6358331" y="1507028"/>
                </a:lnTo>
                <a:lnTo>
                  <a:pt x="6358331" y="1524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1" name="object 11"/>
          <p:cNvSpPr/>
          <p:nvPr/>
        </p:nvSpPr>
        <p:spPr>
          <a:xfrm>
            <a:off x="4487929" y="1972119"/>
            <a:ext cx="2317769" cy="3106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0" name="object 10"/>
          <p:cNvSpPr/>
          <p:nvPr/>
        </p:nvSpPr>
        <p:spPr>
          <a:xfrm>
            <a:off x="2049030" y="1972116"/>
            <a:ext cx="2349396" cy="3154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9" name="object 9"/>
          <p:cNvSpPr/>
          <p:nvPr/>
        </p:nvSpPr>
        <p:spPr>
          <a:xfrm>
            <a:off x="7117407" y="2006843"/>
            <a:ext cx="2458128" cy="1170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8" name="object 8"/>
          <p:cNvSpPr txBox="1"/>
          <p:nvPr/>
        </p:nvSpPr>
        <p:spPr>
          <a:xfrm>
            <a:off x="4049737" y="314710"/>
            <a:ext cx="1453980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4160" b="1" spc="-56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ЗОК</a:t>
            </a:r>
            <a:endParaRPr sz="2775" dirty="0">
              <a:solidFill>
                <a:srgbClr val="9983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1081" y="310549"/>
            <a:ext cx="338452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endParaRPr sz="2775" dirty="0">
              <a:solidFill>
                <a:srgbClr val="9983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6039" y="306930"/>
            <a:ext cx="1640175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spc="-56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З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АДНЕЙ</a:t>
            </a:r>
            <a:endParaRPr sz="2775" dirty="0">
              <a:solidFill>
                <a:srgbClr val="9983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9025" y="306659"/>
            <a:ext cx="1612375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СТЕНКИ</a:t>
            </a:r>
            <a:endParaRPr sz="2775" dirty="0">
              <a:solidFill>
                <a:srgbClr val="9983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9200" y="306659"/>
            <a:ext cx="1605612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spc="-83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4160" b="1" spc="-83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4160" b="1" baseline="-2000" dirty="0">
                <a:solidFill>
                  <a:srgbClr val="998300"/>
                </a:solidFill>
                <a:latin typeface="Times New Roman" panose="02020603050405020304"/>
                <a:cs typeface="Times New Roman" panose="02020603050405020304"/>
              </a:rPr>
              <a:t>ТКИ</a:t>
            </a:r>
            <a:endParaRPr sz="2775" dirty="0">
              <a:solidFill>
                <a:srgbClr val="9983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3351" y="5753645"/>
            <a:ext cx="4907443" cy="842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4705" marR="967740" algn="ctr">
              <a:lnSpc>
                <a:spcPts val="3050"/>
              </a:lnSpc>
              <a:spcBef>
                <a:spcPts val="150"/>
              </a:spcBef>
            </a:pPr>
            <a:r>
              <a:rPr sz="2775" b="1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 algn="ctr">
              <a:lnSpc>
                <a:spcPts val="1720"/>
              </a:lnSpc>
              <a:spcBef>
                <a:spcPts val="170"/>
              </a:spcBef>
            </a:pPr>
            <a:r>
              <a:rPr sz="3600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Не </a:t>
            </a:r>
            <a:r>
              <a:rPr sz="3600" spc="41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spc="-39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3600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асаться</a:t>
            </a:r>
            <a:r>
              <a:rPr sz="3600" spc="12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язы</a:t>
            </a:r>
            <a:r>
              <a:rPr sz="3600" spc="-30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3600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а!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338675" y="6246286"/>
            <a:ext cx="231807" cy="290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290"/>
              </a:lnSpc>
              <a:spcBef>
                <a:spcPts val="115"/>
              </a:spcBef>
            </a:pPr>
            <a:endParaRPr sz="2115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8503249" y="4586725"/>
            <a:ext cx="2415099" cy="2275694"/>
          </a:xfrm>
          <a:custGeom>
            <a:avLst/>
            <a:gdLst/>
            <a:ahLst/>
            <a:cxnLst/>
            <a:rect l="l" t="t" r="r" b="b"/>
            <a:pathLst>
              <a:path w="2741585" h="2583334">
                <a:moveTo>
                  <a:pt x="2720681" y="114604"/>
                </a:moveTo>
                <a:lnTo>
                  <a:pt x="2649788" y="91052"/>
                </a:lnTo>
                <a:lnTo>
                  <a:pt x="2603246" y="77232"/>
                </a:lnTo>
                <a:lnTo>
                  <a:pt x="2556299" y="64502"/>
                </a:lnTo>
                <a:lnTo>
                  <a:pt x="2508961" y="52875"/>
                </a:lnTo>
                <a:lnTo>
                  <a:pt x="2461252" y="42364"/>
                </a:lnTo>
                <a:lnTo>
                  <a:pt x="2413186" y="32981"/>
                </a:lnTo>
                <a:lnTo>
                  <a:pt x="2364782" y="24740"/>
                </a:lnTo>
                <a:lnTo>
                  <a:pt x="2316055" y="17654"/>
                </a:lnTo>
                <a:lnTo>
                  <a:pt x="2267023" y="11736"/>
                </a:lnTo>
                <a:lnTo>
                  <a:pt x="2217703" y="6998"/>
                </a:lnTo>
                <a:lnTo>
                  <a:pt x="2168110" y="3454"/>
                </a:lnTo>
                <a:lnTo>
                  <a:pt x="2118263" y="1117"/>
                </a:lnTo>
                <a:lnTo>
                  <a:pt x="2068178" y="0"/>
                </a:lnTo>
                <a:lnTo>
                  <a:pt x="2017872" y="115"/>
                </a:lnTo>
                <a:lnTo>
                  <a:pt x="1967361" y="1475"/>
                </a:lnTo>
                <a:lnTo>
                  <a:pt x="1916662" y="4095"/>
                </a:lnTo>
                <a:lnTo>
                  <a:pt x="1865793" y="7986"/>
                </a:lnTo>
                <a:lnTo>
                  <a:pt x="1814770" y="13162"/>
                </a:lnTo>
                <a:lnTo>
                  <a:pt x="1763609" y="19635"/>
                </a:lnTo>
                <a:lnTo>
                  <a:pt x="1598357" y="49471"/>
                </a:lnTo>
                <a:lnTo>
                  <a:pt x="1438625" y="91878"/>
                </a:lnTo>
                <a:lnTo>
                  <a:pt x="1284862" y="146263"/>
                </a:lnTo>
                <a:lnTo>
                  <a:pt x="1137517" y="212032"/>
                </a:lnTo>
                <a:lnTo>
                  <a:pt x="997039" y="288590"/>
                </a:lnTo>
                <a:lnTo>
                  <a:pt x="863877" y="375344"/>
                </a:lnTo>
                <a:lnTo>
                  <a:pt x="738480" y="471700"/>
                </a:lnTo>
                <a:lnTo>
                  <a:pt x="621298" y="577064"/>
                </a:lnTo>
                <a:lnTo>
                  <a:pt x="512777" y="690841"/>
                </a:lnTo>
                <a:lnTo>
                  <a:pt x="413369" y="812438"/>
                </a:lnTo>
                <a:lnTo>
                  <a:pt x="323522" y="941260"/>
                </a:lnTo>
                <a:lnTo>
                  <a:pt x="243684" y="1076714"/>
                </a:lnTo>
                <a:lnTo>
                  <a:pt x="174304" y="1218205"/>
                </a:lnTo>
                <a:lnTo>
                  <a:pt x="115832" y="1365140"/>
                </a:lnTo>
                <a:lnTo>
                  <a:pt x="68717" y="1516924"/>
                </a:lnTo>
                <a:lnTo>
                  <a:pt x="33407" y="1672964"/>
                </a:lnTo>
                <a:lnTo>
                  <a:pt x="10352" y="1832665"/>
                </a:lnTo>
                <a:lnTo>
                  <a:pt x="0" y="1995434"/>
                </a:lnTo>
                <a:lnTo>
                  <a:pt x="2800" y="2160676"/>
                </a:lnTo>
                <a:lnTo>
                  <a:pt x="19201" y="2327797"/>
                </a:lnTo>
                <a:lnTo>
                  <a:pt x="25044" y="2366969"/>
                </a:lnTo>
                <a:lnTo>
                  <a:pt x="31626" y="2405847"/>
                </a:lnTo>
                <a:lnTo>
                  <a:pt x="38928" y="2444428"/>
                </a:lnTo>
                <a:lnTo>
                  <a:pt x="46935" y="2482712"/>
                </a:lnTo>
                <a:lnTo>
                  <a:pt x="55629" y="2520696"/>
                </a:lnTo>
                <a:lnTo>
                  <a:pt x="64993" y="2558379"/>
                </a:lnTo>
                <a:lnTo>
                  <a:pt x="67826" y="2569211"/>
                </a:lnTo>
                <a:lnTo>
                  <a:pt x="2720681" y="2569211"/>
                </a:lnTo>
                <a:lnTo>
                  <a:pt x="2720681" y="114604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9" name="object 19"/>
          <p:cNvSpPr/>
          <p:nvPr/>
        </p:nvSpPr>
        <p:spPr>
          <a:xfrm>
            <a:off x="5445130" y="1881222"/>
            <a:ext cx="3575045" cy="4138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5" name="object 5"/>
          <p:cNvSpPr txBox="1"/>
          <p:nvPr/>
        </p:nvSpPr>
        <p:spPr>
          <a:xfrm>
            <a:off x="2037841" y="2179551"/>
            <a:ext cx="3276587" cy="1917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34925">
              <a:lnSpc>
                <a:spcPts val="3050"/>
              </a:lnSpc>
              <a:spcBef>
                <a:spcPts val="150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ОБ</a:t>
            </a:r>
            <a:r>
              <a:rPr sz="2775" b="1" spc="-198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775" b="1" spc="-56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ЗЕЦ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 marR="34925">
              <a:lnSpc>
                <a:spcPct val="96000"/>
              </a:lnSpc>
              <a:spcBef>
                <a:spcPts val="1850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Мазок</a:t>
            </a:r>
            <a:r>
              <a:rPr sz="2115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из </a:t>
            </a:r>
            <a:r>
              <a:rPr sz="2115" spc="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носо</a:t>
            </a:r>
            <a:r>
              <a:rPr sz="2115" spc="-61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тки</a:t>
            </a:r>
          </a:p>
          <a:p>
            <a:pPr marL="11430">
              <a:lnSpc>
                <a:spcPct val="100000"/>
              </a:lnSpc>
              <a:spcBef>
                <a:spcPts val="105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115" spc="29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мазок</a:t>
            </a:r>
            <a:r>
              <a:rPr sz="2115" spc="-1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из </a:t>
            </a:r>
            <a:r>
              <a:rPr sz="2115" spc="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от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spc="-61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тки помеща</a:t>
            </a:r>
            <a:r>
              <a:rPr sz="2115" spc="-73" dirty="0">
                <a:latin typeface="Times New Roman" panose="02020603050405020304"/>
                <a:cs typeface="Times New Roman" panose="02020603050405020304"/>
              </a:rPr>
              <a:t>ю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spc="56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115" spc="34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spc="-22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дну пробирку</a:t>
            </a:r>
            <a:r>
              <a:rPr sz="2115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для</a:t>
            </a:r>
            <a:r>
              <a:rPr sz="2115" spc="-1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б</a:t>
            </a:r>
            <a:r>
              <a:rPr sz="2115" spc="-22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льшей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7850" y="4128804"/>
            <a:ext cx="2018423" cy="290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285"/>
              </a:lnSpc>
              <a:spcBef>
                <a:spcPts val="115"/>
              </a:spcBef>
            </a:pPr>
            <a:r>
              <a:rPr sz="2115" spc="-61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онцентрации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5454" y="4138411"/>
            <a:ext cx="1094505" cy="290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285"/>
              </a:lnSpc>
              <a:spcBef>
                <a:spcPts val="115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ви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115" spc="-61" dirty="0">
                <a:latin typeface="Times New Roman" panose="02020603050405020304"/>
                <a:cs typeface="Times New Roman" panose="02020603050405020304"/>
              </a:rPr>
              <a:t>у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са</a:t>
            </a:r>
            <a:r>
              <a:rPr sz="2115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sz="2115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8948420" y="2725420"/>
            <a:ext cx="24263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1500">
                <a:solidFill>
                  <a:srgbClr val="FF0000"/>
                </a:solidFill>
              </a:rPr>
              <a:t>х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1787355" y="6137317"/>
            <a:ext cx="903451" cy="903453"/>
          </a:xfrm>
          <a:custGeom>
            <a:avLst/>
            <a:gdLst/>
            <a:ahLst/>
            <a:cxnLst/>
            <a:rect l="l" t="t" r="r" b="b"/>
            <a:pathLst>
              <a:path w="1025583" h="1025587">
                <a:moveTo>
                  <a:pt x="946232" y="786713"/>
                </a:moveTo>
                <a:lnTo>
                  <a:pt x="966879" y="750814"/>
                </a:lnTo>
                <a:lnTo>
                  <a:pt x="984843" y="712762"/>
                </a:lnTo>
                <a:lnTo>
                  <a:pt x="999679" y="673383"/>
                </a:lnTo>
                <a:lnTo>
                  <a:pt x="1011100" y="633575"/>
                </a:lnTo>
                <a:lnTo>
                  <a:pt x="1019178" y="593510"/>
                </a:lnTo>
                <a:lnTo>
                  <a:pt x="1023983" y="553362"/>
                </a:lnTo>
                <a:lnTo>
                  <a:pt x="1025583" y="513302"/>
                </a:lnTo>
                <a:lnTo>
                  <a:pt x="1024050" y="473505"/>
                </a:lnTo>
                <a:lnTo>
                  <a:pt x="1019453" y="434143"/>
                </a:lnTo>
                <a:lnTo>
                  <a:pt x="1011862" y="395389"/>
                </a:lnTo>
                <a:lnTo>
                  <a:pt x="1001348" y="357416"/>
                </a:lnTo>
                <a:lnTo>
                  <a:pt x="987980" y="320397"/>
                </a:lnTo>
                <a:lnTo>
                  <a:pt x="971828" y="284505"/>
                </a:lnTo>
                <a:lnTo>
                  <a:pt x="952963" y="249914"/>
                </a:lnTo>
                <a:lnTo>
                  <a:pt x="931455" y="216795"/>
                </a:lnTo>
                <a:lnTo>
                  <a:pt x="907373" y="185322"/>
                </a:lnTo>
                <a:lnTo>
                  <a:pt x="880787" y="155669"/>
                </a:lnTo>
                <a:lnTo>
                  <a:pt x="851768" y="128007"/>
                </a:lnTo>
                <a:lnTo>
                  <a:pt x="820386" y="102511"/>
                </a:lnTo>
                <a:lnTo>
                  <a:pt x="786710" y="79352"/>
                </a:lnTo>
                <a:lnTo>
                  <a:pt x="750811" y="58705"/>
                </a:lnTo>
                <a:lnTo>
                  <a:pt x="712758" y="40741"/>
                </a:lnTo>
                <a:lnTo>
                  <a:pt x="673380" y="25906"/>
                </a:lnTo>
                <a:lnTo>
                  <a:pt x="633572" y="14484"/>
                </a:lnTo>
                <a:lnTo>
                  <a:pt x="593507" y="6405"/>
                </a:lnTo>
                <a:lnTo>
                  <a:pt x="553358" y="1601"/>
                </a:lnTo>
                <a:lnTo>
                  <a:pt x="513299" y="0"/>
                </a:lnTo>
                <a:lnTo>
                  <a:pt x="473501" y="1532"/>
                </a:lnTo>
                <a:lnTo>
                  <a:pt x="434139" y="6129"/>
                </a:lnTo>
                <a:lnTo>
                  <a:pt x="395385" y="13719"/>
                </a:lnTo>
                <a:lnTo>
                  <a:pt x="357412" y="24232"/>
                </a:lnTo>
                <a:lnTo>
                  <a:pt x="320393" y="37600"/>
                </a:lnTo>
                <a:lnTo>
                  <a:pt x="284502" y="53751"/>
                </a:lnTo>
                <a:lnTo>
                  <a:pt x="249910" y="72615"/>
                </a:lnTo>
                <a:lnTo>
                  <a:pt x="216791" y="94124"/>
                </a:lnTo>
                <a:lnTo>
                  <a:pt x="185319" y="118206"/>
                </a:lnTo>
                <a:lnTo>
                  <a:pt x="155665" y="144792"/>
                </a:lnTo>
                <a:lnTo>
                  <a:pt x="128004" y="173811"/>
                </a:lnTo>
                <a:lnTo>
                  <a:pt x="102507" y="205194"/>
                </a:lnTo>
                <a:lnTo>
                  <a:pt x="79349" y="238871"/>
                </a:lnTo>
                <a:lnTo>
                  <a:pt x="58701" y="274772"/>
                </a:lnTo>
                <a:lnTo>
                  <a:pt x="40738" y="312826"/>
                </a:lnTo>
                <a:lnTo>
                  <a:pt x="25902" y="352204"/>
                </a:lnTo>
                <a:lnTo>
                  <a:pt x="14481" y="392013"/>
                </a:lnTo>
                <a:lnTo>
                  <a:pt x="6403" y="432078"/>
                </a:lnTo>
                <a:lnTo>
                  <a:pt x="1599" y="472226"/>
                </a:lnTo>
                <a:lnTo>
                  <a:pt x="0" y="512286"/>
                </a:lnTo>
                <a:lnTo>
                  <a:pt x="1533" y="552083"/>
                </a:lnTo>
                <a:lnTo>
                  <a:pt x="6131" y="591445"/>
                </a:lnTo>
                <a:lnTo>
                  <a:pt x="13722" y="630199"/>
                </a:lnTo>
                <a:lnTo>
                  <a:pt x="24237" y="668172"/>
                </a:lnTo>
                <a:lnTo>
                  <a:pt x="37606" y="705191"/>
                </a:lnTo>
                <a:lnTo>
                  <a:pt x="53758" y="741083"/>
                </a:lnTo>
                <a:lnTo>
                  <a:pt x="72623" y="775674"/>
                </a:lnTo>
                <a:lnTo>
                  <a:pt x="94132" y="808793"/>
                </a:lnTo>
                <a:lnTo>
                  <a:pt x="94294" y="809005"/>
                </a:lnTo>
                <a:lnTo>
                  <a:pt x="930902" y="809005"/>
                </a:lnTo>
                <a:lnTo>
                  <a:pt x="946232" y="786713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36" name="object 36"/>
          <p:cNvSpPr/>
          <p:nvPr/>
        </p:nvSpPr>
        <p:spPr>
          <a:xfrm>
            <a:off x="5377118" y="6279410"/>
            <a:ext cx="253183" cy="253183"/>
          </a:xfrm>
          <a:custGeom>
            <a:avLst/>
            <a:gdLst/>
            <a:ahLst/>
            <a:cxnLst/>
            <a:rect l="l" t="t" r="r" b="b"/>
            <a:pathLst>
              <a:path w="287410" h="287410">
                <a:moveTo>
                  <a:pt x="276011" y="199753"/>
                </a:moveTo>
                <a:lnTo>
                  <a:pt x="277913" y="195037"/>
                </a:lnTo>
                <a:lnTo>
                  <a:pt x="281941" y="182968"/>
                </a:lnTo>
                <a:lnTo>
                  <a:pt x="284850" y="170786"/>
                </a:lnTo>
                <a:lnTo>
                  <a:pt x="286664" y="158554"/>
                </a:lnTo>
                <a:lnTo>
                  <a:pt x="287410" y="146334"/>
                </a:lnTo>
                <a:lnTo>
                  <a:pt x="287112" y="134188"/>
                </a:lnTo>
                <a:lnTo>
                  <a:pt x="285795" y="122179"/>
                </a:lnTo>
                <a:lnTo>
                  <a:pt x="283486" y="110368"/>
                </a:lnTo>
                <a:lnTo>
                  <a:pt x="280208" y="98819"/>
                </a:lnTo>
                <a:lnTo>
                  <a:pt x="275987" y="87593"/>
                </a:lnTo>
                <a:lnTo>
                  <a:pt x="270850" y="76753"/>
                </a:lnTo>
                <a:lnTo>
                  <a:pt x="264820" y="66361"/>
                </a:lnTo>
                <a:lnTo>
                  <a:pt x="257922" y="56480"/>
                </a:lnTo>
                <a:lnTo>
                  <a:pt x="250184" y="47171"/>
                </a:lnTo>
                <a:lnTo>
                  <a:pt x="241628" y="38497"/>
                </a:lnTo>
                <a:lnTo>
                  <a:pt x="232282" y="30521"/>
                </a:lnTo>
                <a:lnTo>
                  <a:pt x="222169" y="23304"/>
                </a:lnTo>
                <a:lnTo>
                  <a:pt x="211316" y="16909"/>
                </a:lnTo>
                <a:lnTo>
                  <a:pt x="199747" y="11399"/>
                </a:lnTo>
                <a:lnTo>
                  <a:pt x="182963" y="5468"/>
                </a:lnTo>
                <a:lnTo>
                  <a:pt x="170781" y="2560"/>
                </a:lnTo>
                <a:lnTo>
                  <a:pt x="158550" y="745"/>
                </a:lnTo>
                <a:lnTo>
                  <a:pt x="146330" y="0"/>
                </a:lnTo>
                <a:lnTo>
                  <a:pt x="134185" y="298"/>
                </a:lnTo>
                <a:lnTo>
                  <a:pt x="122176" y="1614"/>
                </a:lnTo>
                <a:lnTo>
                  <a:pt x="110366" y="3924"/>
                </a:lnTo>
                <a:lnTo>
                  <a:pt x="98818" y="7202"/>
                </a:lnTo>
                <a:lnTo>
                  <a:pt x="87593" y="11422"/>
                </a:lnTo>
                <a:lnTo>
                  <a:pt x="76753" y="16560"/>
                </a:lnTo>
                <a:lnTo>
                  <a:pt x="66361" y="22590"/>
                </a:lnTo>
                <a:lnTo>
                  <a:pt x="56480" y="29487"/>
                </a:lnTo>
                <a:lnTo>
                  <a:pt x="47171" y="37226"/>
                </a:lnTo>
                <a:lnTo>
                  <a:pt x="38497" y="45781"/>
                </a:lnTo>
                <a:lnTo>
                  <a:pt x="30520" y="55128"/>
                </a:lnTo>
                <a:lnTo>
                  <a:pt x="23302" y="65240"/>
                </a:lnTo>
                <a:lnTo>
                  <a:pt x="16906" y="76094"/>
                </a:lnTo>
                <a:lnTo>
                  <a:pt x="11393" y="87662"/>
                </a:lnTo>
                <a:lnTo>
                  <a:pt x="5469" y="104434"/>
                </a:lnTo>
                <a:lnTo>
                  <a:pt x="2560" y="116616"/>
                </a:lnTo>
                <a:lnTo>
                  <a:pt x="746" y="128848"/>
                </a:lnTo>
                <a:lnTo>
                  <a:pt x="0" y="141068"/>
                </a:lnTo>
                <a:lnTo>
                  <a:pt x="297" y="153215"/>
                </a:lnTo>
                <a:lnTo>
                  <a:pt x="1613" y="165224"/>
                </a:lnTo>
                <a:lnTo>
                  <a:pt x="3922" y="177035"/>
                </a:lnTo>
                <a:lnTo>
                  <a:pt x="7199" y="188584"/>
                </a:lnTo>
                <a:lnTo>
                  <a:pt x="11418" y="199810"/>
                </a:lnTo>
                <a:lnTo>
                  <a:pt x="16556" y="210651"/>
                </a:lnTo>
                <a:lnTo>
                  <a:pt x="22585" y="221043"/>
                </a:lnTo>
                <a:lnTo>
                  <a:pt x="29481" y="230926"/>
                </a:lnTo>
                <a:lnTo>
                  <a:pt x="37220" y="240235"/>
                </a:lnTo>
                <a:lnTo>
                  <a:pt x="45775" y="248910"/>
                </a:lnTo>
                <a:lnTo>
                  <a:pt x="55121" y="256888"/>
                </a:lnTo>
                <a:lnTo>
                  <a:pt x="65234" y="264106"/>
                </a:lnTo>
                <a:lnTo>
                  <a:pt x="76087" y="270503"/>
                </a:lnTo>
                <a:lnTo>
                  <a:pt x="87657" y="276016"/>
                </a:lnTo>
                <a:lnTo>
                  <a:pt x="104428" y="281940"/>
                </a:lnTo>
                <a:lnTo>
                  <a:pt x="116610" y="284849"/>
                </a:lnTo>
                <a:lnTo>
                  <a:pt x="128843" y="286664"/>
                </a:lnTo>
                <a:lnTo>
                  <a:pt x="141063" y="287410"/>
                </a:lnTo>
                <a:lnTo>
                  <a:pt x="153209" y="287112"/>
                </a:lnTo>
                <a:lnTo>
                  <a:pt x="165219" y="285797"/>
                </a:lnTo>
                <a:lnTo>
                  <a:pt x="177029" y="283488"/>
                </a:lnTo>
                <a:lnTo>
                  <a:pt x="188579" y="280211"/>
                </a:lnTo>
                <a:lnTo>
                  <a:pt x="199805" y="275991"/>
                </a:lnTo>
                <a:lnTo>
                  <a:pt x="210645" y="270854"/>
                </a:lnTo>
                <a:lnTo>
                  <a:pt x="221038" y="264824"/>
                </a:lnTo>
                <a:lnTo>
                  <a:pt x="230920" y="257928"/>
                </a:lnTo>
                <a:lnTo>
                  <a:pt x="240230" y="250190"/>
                </a:lnTo>
                <a:lnTo>
                  <a:pt x="248905" y="241635"/>
                </a:lnTo>
                <a:lnTo>
                  <a:pt x="256883" y="232288"/>
                </a:lnTo>
                <a:lnTo>
                  <a:pt x="264101" y="222176"/>
                </a:lnTo>
                <a:lnTo>
                  <a:pt x="270498" y="211322"/>
                </a:lnTo>
                <a:lnTo>
                  <a:pt x="276011" y="199753"/>
                </a:lnTo>
                <a:close/>
              </a:path>
            </a:pathLst>
          </a:custGeom>
          <a:solidFill>
            <a:srgbClr val="F16D3C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37" name="object 37"/>
          <p:cNvSpPr/>
          <p:nvPr/>
        </p:nvSpPr>
        <p:spPr>
          <a:xfrm>
            <a:off x="2049042" y="5522418"/>
            <a:ext cx="5601140" cy="1966019"/>
          </a:xfrm>
          <a:custGeom>
            <a:avLst/>
            <a:gdLst/>
            <a:ahLst/>
            <a:cxnLst/>
            <a:rect l="l" t="t" r="r" b="b"/>
            <a:pathLst>
              <a:path w="6358331" h="2231796">
                <a:moveTo>
                  <a:pt x="6358331" y="152400"/>
                </a:moveTo>
                <a:lnTo>
                  <a:pt x="6352313" y="110070"/>
                </a:lnTo>
                <a:lnTo>
                  <a:pt x="6335188" y="71913"/>
                </a:lnTo>
                <a:lnTo>
                  <a:pt x="6308722" y="40132"/>
                </a:lnTo>
                <a:lnTo>
                  <a:pt x="6274685" y="16495"/>
                </a:lnTo>
                <a:lnTo>
                  <a:pt x="6234843" y="2770"/>
                </a:lnTo>
                <a:lnTo>
                  <a:pt x="6205931" y="0"/>
                </a:lnTo>
                <a:lnTo>
                  <a:pt x="152400" y="0"/>
                </a:lnTo>
                <a:lnTo>
                  <a:pt x="110066" y="6017"/>
                </a:lnTo>
                <a:lnTo>
                  <a:pt x="71907" y="23142"/>
                </a:lnTo>
                <a:lnTo>
                  <a:pt x="40127" y="49608"/>
                </a:lnTo>
                <a:lnTo>
                  <a:pt x="16492" y="83645"/>
                </a:lnTo>
                <a:lnTo>
                  <a:pt x="2769" y="123487"/>
                </a:lnTo>
                <a:lnTo>
                  <a:pt x="0" y="152400"/>
                </a:lnTo>
                <a:lnTo>
                  <a:pt x="0" y="1507028"/>
                </a:lnTo>
                <a:lnTo>
                  <a:pt x="6358331" y="1507028"/>
                </a:lnTo>
                <a:lnTo>
                  <a:pt x="6358331" y="1524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000" dirty="0"/>
          </a:p>
        </p:txBody>
      </p:sp>
      <p:sp>
        <p:nvSpPr>
          <p:cNvPr id="38" name="object 38"/>
          <p:cNvSpPr/>
          <p:nvPr/>
        </p:nvSpPr>
        <p:spPr>
          <a:xfrm>
            <a:off x="4504140" y="5243866"/>
            <a:ext cx="557107" cy="557097"/>
          </a:xfrm>
          <a:custGeom>
            <a:avLst/>
            <a:gdLst/>
            <a:ahLst/>
            <a:cxnLst/>
            <a:rect l="l" t="t" r="r" b="b"/>
            <a:pathLst>
              <a:path w="632419" h="632408">
                <a:moveTo>
                  <a:pt x="607300" y="439507"/>
                </a:moveTo>
                <a:lnTo>
                  <a:pt x="616447" y="415226"/>
                </a:lnTo>
                <a:lnTo>
                  <a:pt x="623490" y="390679"/>
                </a:lnTo>
                <a:lnTo>
                  <a:pt x="628471" y="365974"/>
                </a:lnTo>
                <a:lnTo>
                  <a:pt x="631432" y="341218"/>
                </a:lnTo>
                <a:lnTo>
                  <a:pt x="632419" y="316516"/>
                </a:lnTo>
                <a:lnTo>
                  <a:pt x="631473" y="291976"/>
                </a:lnTo>
                <a:lnTo>
                  <a:pt x="628638" y="267704"/>
                </a:lnTo>
                <a:lnTo>
                  <a:pt x="623956" y="243808"/>
                </a:lnTo>
                <a:lnTo>
                  <a:pt x="617472" y="220393"/>
                </a:lnTo>
                <a:lnTo>
                  <a:pt x="609228" y="197566"/>
                </a:lnTo>
                <a:lnTo>
                  <a:pt x="599268" y="175434"/>
                </a:lnTo>
                <a:lnTo>
                  <a:pt x="587635" y="154104"/>
                </a:lnTo>
                <a:lnTo>
                  <a:pt x="574371" y="133682"/>
                </a:lnTo>
                <a:lnTo>
                  <a:pt x="559520" y="114275"/>
                </a:lnTo>
                <a:lnTo>
                  <a:pt x="543126" y="95989"/>
                </a:lnTo>
                <a:lnTo>
                  <a:pt x="525230" y="78932"/>
                </a:lnTo>
                <a:lnTo>
                  <a:pt x="505878" y="63210"/>
                </a:lnTo>
                <a:lnTo>
                  <a:pt x="485111" y="48929"/>
                </a:lnTo>
                <a:lnTo>
                  <a:pt x="462973" y="36197"/>
                </a:lnTo>
                <a:lnTo>
                  <a:pt x="439507" y="25119"/>
                </a:lnTo>
                <a:lnTo>
                  <a:pt x="415226" y="15971"/>
                </a:lnTo>
                <a:lnTo>
                  <a:pt x="390679" y="8929"/>
                </a:lnTo>
                <a:lnTo>
                  <a:pt x="365974" y="3948"/>
                </a:lnTo>
                <a:lnTo>
                  <a:pt x="341218" y="986"/>
                </a:lnTo>
                <a:lnTo>
                  <a:pt x="316516" y="0"/>
                </a:lnTo>
                <a:lnTo>
                  <a:pt x="291976" y="945"/>
                </a:lnTo>
                <a:lnTo>
                  <a:pt x="267704" y="3780"/>
                </a:lnTo>
                <a:lnTo>
                  <a:pt x="243808" y="8461"/>
                </a:lnTo>
                <a:lnTo>
                  <a:pt x="220393" y="14945"/>
                </a:lnTo>
                <a:lnTo>
                  <a:pt x="197566" y="23189"/>
                </a:lnTo>
                <a:lnTo>
                  <a:pt x="175434" y="33148"/>
                </a:lnTo>
                <a:lnTo>
                  <a:pt x="154104" y="44781"/>
                </a:lnTo>
                <a:lnTo>
                  <a:pt x="133682" y="58044"/>
                </a:lnTo>
                <a:lnTo>
                  <a:pt x="114275" y="72894"/>
                </a:lnTo>
                <a:lnTo>
                  <a:pt x="95989" y="89288"/>
                </a:lnTo>
                <a:lnTo>
                  <a:pt x="78932" y="107182"/>
                </a:lnTo>
                <a:lnTo>
                  <a:pt x="63210" y="126533"/>
                </a:lnTo>
                <a:lnTo>
                  <a:pt x="48929" y="147298"/>
                </a:lnTo>
                <a:lnTo>
                  <a:pt x="36197" y="169435"/>
                </a:lnTo>
                <a:lnTo>
                  <a:pt x="25119" y="192899"/>
                </a:lnTo>
                <a:lnTo>
                  <a:pt x="15971" y="217180"/>
                </a:lnTo>
                <a:lnTo>
                  <a:pt x="8929" y="241727"/>
                </a:lnTo>
                <a:lnTo>
                  <a:pt x="3948" y="266432"/>
                </a:lnTo>
                <a:lnTo>
                  <a:pt x="986" y="291189"/>
                </a:lnTo>
                <a:lnTo>
                  <a:pt x="0" y="315892"/>
                </a:lnTo>
                <a:lnTo>
                  <a:pt x="945" y="340432"/>
                </a:lnTo>
                <a:lnTo>
                  <a:pt x="3780" y="364704"/>
                </a:lnTo>
                <a:lnTo>
                  <a:pt x="8461" y="388602"/>
                </a:lnTo>
                <a:lnTo>
                  <a:pt x="14945" y="412017"/>
                </a:lnTo>
                <a:lnTo>
                  <a:pt x="23189" y="434845"/>
                </a:lnTo>
                <a:lnTo>
                  <a:pt x="33148" y="456977"/>
                </a:lnTo>
                <a:lnTo>
                  <a:pt x="44781" y="478308"/>
                </a:lnTo>
                <a:lnTo>
                  <a:pt x="58044" y="498730"/>
                </a:lnTo>
                <a:lnTo>
                  <a:pt x="72894" y="518137"/>
                </a:lnTo>
                <a:lnTo>
                  <a:pt x="89288" y="536422"/>
                </a:lnTo>
                <a:lnTo>
                  <a:pt x="107182" y="553479"/>
                </a:lnTo>
                <a:lnTo>
                  <a:pt x="126533" y="569200"/>
                </a:lnTo>
                <a:lnTo>
                  <a:pt x="147298" y="583480"/>
                </a:lnTo>
                <a:lnTo>
                  <a:pt x="169435" y="596211"/>
                </a:lnTo>
                <a:lnTo>
                  <a:pt x="192899" y="607287"/>
                </a:lnTo>
                <a:lnTo>
                  <a:pt x="217180" y="616435"/>
                </a:lnTo>
                <a:lnTo>
                  <a:pt x="241727" y="623478"/>
                </a:lnTo>
                <a:lnTo>
                  <a:pt x="266432" y="628459"/>
                </a:lnTo>
                <a:lnTo>
                  <a:pt x="291189" y="631421"/>
                </a:lnTo>
                <a:lnTo>
                  <a:pt x="315892" y="632408"/>
                </a:lnTo>
                <a:lnTo>
                  <a:pt x="340432" y="631463"/>
                </a:lnTo>
                <a:lnTo>
                  <a:pt x="364705" y="628628"/>
                </a:lnTo>
                <a:lnTo>
                  <a:pt x="388603" y="623948"/>
                </a:lnTo>
                <a:lnTo>
                  <a:pt x="412019" y="617465"/>
                </a:lnTo>
                <a:lnTo>
                  <a:pt x="434846" y="609222"/>
                </a:lnTo>
                <a:lnTo>
                  <a:pt x="456979" y="599263"/>
                </a:lnTo>
                <a:lnTo>
                  <a:pt x="478310" y="587630"/>
                </a:lnTo>
                <a:lnTo>
                  <a:pt x="498733" y="574367"/>
                </a:lnTo>
                <a:lnTo>
                  <a:pt x="518141" y="559517"/>
                </a:lnTo>
                <a:lnTo>
                  <a:pt x="536427" y="543124"/>
                </a:lnTo>
                <a:lnTo>
                  <a:pt x="553485" y="525229"/>
                </a:lnTo>
                <a:lnTo>
                  <a:pt x="569208" y="505877"/>
                </a:lnTo>
                <a:lnTo>
                  <a:pt x="583489" y="485111"/>
                </a:lnTo>
                <a:lnTo>
                  <a:pt x="596222" y="462973"/>
                </a:lnTo>
                <a:lnTo>
                  <a:pt x="607300" y="4395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4" name="object 24"/>
          <p:cNvSpPr/>
          <p:nvPr/>
        </p:nvSpPr>
        <p:spPr>
          <a:xfrm>
            <a:off x="2078299" y="3154430"/>
            <a:ext cx="88859" cy="88861"/>
          </a:xfrm>
          <a:custGeom>
            <a:avLst/>
            <a:gdLst/>
            <a:ahLst/>
            <a:cxnLst/>
            <a:rect l="l" t="t" r="r" b="b"/>
            <a:pathLst>
              <a:path w="100871" h="100874">
                <a:moveTo>
                  <a:pt x="96905" y="70122"/>
                </a:moveTo>
                <a:lnTo>
                  <a:pt x="98877" y="64598"/>
                </a:lnTo>
                <a:lnTo>
                  <a:pt x="100871" y="52386"/>
                </a:lnTo>
                <a:lnTo>
                  <a:pt x="99879" y="40342"/>
                </a:lnTo>
                <a:lnTo>
                  <a:pt x="96103" y="28973"/>
                </a:lnTo>
                <a:lnTo>
                  <a:pt x="89748" y="18784"/>
                </a:lnTo>
                <a:lnTo>
                  <a:pt x="81019" y="10281"/>
                </a:lnTo>
                <a:lnTo>
                  <a:pt x="70120" y="3968"/>
                </a:lnTo>
                <a:lnTo>
                  <a:pt x="64606" y="1998"/>
                </a:lnTo>
                <a:lnTo>
                  <a:pt x="52392" y="0"/>
                </a:lnTo>
                <a:lnTo>
                  <a:pt x="40347" y="989"/>
                </a:lnTo>
                <a:lnTo>
                  <a:pt x="28978" y="4762"/>
                </a:lnTo>
                <a:lnTo>
                  <a:pt x="18789" y="11117"/>
                </a:lnTo>
                <a:lnTo>
                  <a:pt x="10288" y="19848"/>
                </a:lnTo>
                <a:lnTo>
                  <a:pt x="3979" y="30752"/>
                </a:lnTo>
                <a:lnTo>
                  <a:pt x="1999" y="36286"/>
                </a:lnTo>
                <a:lnTo>
                  <a:pt x="0" y="48497"/>
                </a:lnTo>
                <a:lnTo>
                  <a:pt x="991" y="60538"/>
                </a:lnTo>
                <a:lnTo>
                  <a:pt x="4767" y="71903"/>
                </a:lnTo>
                <a:lnTo>
                  <a:pt x="11123" y="82088"/>
                </a:lnTo>
                <a:lnTo>
                  <a:pt x="19852" y="90587"/>
                </a:lnTo>
                <a:lnTo>
                  <a:pt x="30750" y="96893"/>
                </a:lnTo>
                <a:lnTo>
                  <a:pt x="36294" y="98876"/>
                </a:lnTo>
                <a:lnTo>
                  <a:pt x="48503" y="100874"/>
                </a:lnTo>
                <a:lnTo>
                  <a:pt x="60543" y="99884"/>
                </a:lnTo>
                <a:lnTo>
                  <a:pt x="71908" y="96108"/>
                </a:lnTo>
                <a:lnTo>
                  <a:pt x="82093" y="89753"/>
                </a:lnTo>
                <a:lnTo>
                  <a:pt x="90594" y="81023"/>
                </a:lnTo>
                <a:lnTo>
                  <a:pt x="96905" y="7012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3" name="object 23"/>
          <p:cNvSpPr/>
          <p:nvPr/>
        </p:nvSpPr>
        <p:spPr>
          <a:xfrm>
            <a:off x="6296417" y="3154430"/>
            <a:ext cx="88860" cy="88861"/>
          </a:xfrm>
          <a:custGeom>
            <a:avLst/>
            <a:gdLst/>
            <a:ahLst/>
            <a:cxnLst/>
            <a:rect l="l" t="t" r="r" b="b"/>
            <a:pathLst>
              <a:path w="100873" h="100874">
                <a:moveTo>
                  <a:pt x="96899" y="70122"/>
                </a:moveTo>
                <a:lnTo>
                  <a:pt x="98876" y="64592"/>
                </a:lnTo>
                <a:lnTo>
                  <a:pt x="100873" y="52380"/>
                </a:lnTo>
                <a:lnTo>
                  <a:pt x="99882" y="40338"/>
                </a:lnTo>
                <a:lnTo>
                  <a:pt x="96107" y="28971"/>
                </a:lnTo>
                <a:lnTo>
                  <a:pt x="89753" y="18783"/>
                </a:lnTo>
                <a:lnTo>
                  <a:pt x="81025" y="10280"/>
                </a:lnTo>
                <a:lnTo>
                  <a:pt x="70127" y="3968"/>
                </a:lnTo>
                <a:lnTo>
                  <a:pt x="64604" y="1996"/>
                </a:lnTo>
                <a:lnTo>
                  <a:pt x="52391" y="0"/>
                </a:lnTo>
                <a:lnTo>
                  <a:pt x="40348" y="990"/>
                </a:lnTo>
                <a:lnTo>
                  <a:pt x="28979" y="4765"/>
                </a:lnTo>
                <a:lnTo>
                  <a:pt x="18790" y="11119"/>
                </a:lnTo>
                <a:lnTo>
                  <a:pt x="10286" y="19849"/>
                </a:lnTo>
                <a:lnTo>
                  <a:pt x="3973" y="30752"/>
                </a:lnTo>
                <a:lnTo>
                  <a:pt x="1997" y="36280"/>
                </a:lnTo>
                <a:lnTo>
                  <a:pt x="0" y="48492"/>
                </a:lnTo>
                <a:lnTo>
                  <a:pt x="991" y="60534"/>
                </a:lnTo>
                <a:lnTo>
                  <a:pt x="4766" y="71901"/>
                </a:lnTo>
                <a:lnTo>
                  <a:pt x="11122" y="82087"/>
                </a:lnTo>
                <a:lnTo>
                  <a:pt x="19854" y="90586"/>
                </a:lnTo>
                <a:lnTo>
                  <a:pt x="30757" y="96894"/>
                </a:lnTo>
                <a:lnTo>
                  <a:pt x="36289" y="98874"/>
                </a:lnTo>
                <a:lnTo>
                  <a:pt x="48497" y="100874"/>
                </a:lnTo>
                <a:lnTo>
                  <a:pt x="60538" y="99885"/>
                </a:lnTo>
                <a:lnTo>
                  <a:pt x="71905" y="96110"/>
                </a:lnTo>
                <a:lnTo>
                  <a:pt x="82091" y="89755"/>
                </a:lnTo>
                <a:lnTo>
                  <a:pt x="90591" y="81024"/>
                </a:lnTo>
                <a:lnTo>
                  <a:pt x="96899" y="7012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2" name="object 22"/>
          <p:cNvSpPr/>
          <p:nvPr/>
        </p:nvSpPr>
        <p:spPr>
          <a:xfrm>
            <a:off x="6296417" y="3481936"/>
            <a:ext cx="88860" cy="88860"/>
          </a:xfrm>
          <a:custGeom>
            <a:avLst/>
            <a:gdLst/>
            <a:ahLst/>
            <a:cxnLst/>
            <a:rect l="l" t="t" r="r" b="b"/>
            <a:pathLst>
              <a:path w="100873" h="100873">
                <a:moveTo>
                  <a:pt x="96899" y="70121"/>
                </a:moveTo>
                <a:lnTo>
                  <a:pt x="98876" y="64591"/>
                </a:lnTo>
                <a:lnTo>
                  <a:pt x="100873" y="52379"/>
                </a:lnTo>
                <a:lnTo>
                  <a:pt x="99882" y="40337"/>
                </a:lnTo>
                <a:lnTo>
                  <a:pt x="96107" y="28969"/>
                </a:lnTo>
                <a:lnTo>
                  <a:pt x="89753" y="18781"/>
                </a:lnTo>
                <a:lnTo>
                  <a:pt x="81025" y="10279"/>
                </a:lnTo>
                <a:lnTo>
                  <a:pt x="70127" y="3966"/>
                </a:lnTo>
                <a:lnTo>
                  <a:pt x="64604" y="1994"/>
                </a:lnTo>
                <a:lnTo>
                  <a:pt x="52391" y="0"/>
                </a:lnTo>
                <a:lnTo>
                  <a:pt x="40348" y="992"/>
                </a:lnTo>
                <a:lnTo>
                  <a:pt x="28979" y="4768"/>
                </a:lnTo>
                <a:lnTo>
                  <a:pt x="18790" y="11123"/>
                </a:lnTo>
                <a:lnTo>
                  <a:pt x="10286" y="19852"/>
                </a:lnTo>
                <a:lnTo>
                  <a:pt x="3973" y="30751"/>
                </a:lnTo>
                <a:lnTo>
                  <a:pt x="1997" y="36278"/>
                </a:lnTo>
                <a:lnTo>
                  <a:pt x="0" y="48490"/>
                </a:lnTo>
                <a:lnTo>
                  <a:pt x="991" y="60532"/>
                </a:lnTo>
                <a:lnTo>
                  <a:pt x="4766" y="71899"/>
                </a:lnTo>
                <a:lnTo>
                  <a:pt x="11122" y="82085"/>
                </a:lnTo>
                <a:lnTo>
                  <a:pt x="19854" y="90585"/>
                </a:lnTo>
                <a:lnTo>
                  <a:pt x="30757" y="96892"/>
                </a:lnTo>
                <a:lnTo>
                  <a:pt x="36289" y="98873"/>
                </a:lnTo>
                <a:lnTo>
                  <a:pt x="48497" y="100873"/>
                </a:lnTo>
                <a:lnTo>
                  <a:pt x="60538" y="99884"/>
                </a:lnTo>
                <a:lnTo>
                  <a:pt x="71905" y="96109"/>
                </a:lnTo>
                <a:lnTo>
                  <a:pt x="82091" y="89754"/>
                </a:lnTo>
                <a:lnTo>
                  <a:pt x="90591" y="81023"/>
                </a:lnTo>
                <a:lnTo>
                  <a:pt x="96899" y="70121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1" name="object 21"/>
          <p:cNvSpPr/>
          <p:nvPr/>
        </p:nvSpPr>
        <p:spPr>
          <a:xfrm>
            <a:off x="6296417" y="3792301"/>
            <a:ext cx="88860" cy="88857"/>
          </a:xfrm>
          <a:custGeom>
            <a:avLst/>
            <a:gdLst/>
            <a:ahLst/>
            <a:cxnLst/>
            <a:rect l="l" t="t" r="r" b="b"/>
            <a:pathLst>
              <a:path w="100873" h="100869">
                <a:moveTo>
                  <a:pt x="96899" y="70122"/>
                </a:moveTo>
                <a:lnTo>
                  <a:pt x="98876" y="64592"/>
                </a:lnTo>
                <a:lnTo>
                  <a:pt x="100873" y="52380"/>
                </a:lnTo>
                <a:lnTo>
                  <a:pt x="99882" y="40338"/>
                </a:lnTo>
                <a:lnTo>
                  <a:pt x="96107" y="28971"/>
                </a:lnTo>
                <a:lnTo>
                  <a:pt x="89754" y="18783"/>
                </a:lnTo>
                <a:lnTo>
                  <a:pt x="81026" y="10280"/>
                </a:lnTo>
                <a:lnTo>
                  <a:pt x="70128" y="3968"/>
                </a:lnTo>
                <a:lnTo>
                  <a:pt x="64611" y="1998"/>
                </a:lnTo>
                <a:lnTo>
                  <a:pt x="52397" y="0"/>
                </a:lnTo>
                <a:lnTo>
                  <a:pt x="40352" y="989"/>
                </a:lnTo>
                <a:lnTo>
                  <a:pt x="28982" y="4761"/>
                </a:lnTo>
                <a:lnTo>
                  <a:pt x="18792" y="11113"/>
                </a:lnTo>
                <a:lnTo>
                  <a:pt x="10287" y="19841"/>
                </a:lnTo>
                <a:lnTo>
                  <a:pt x="3973" y="30739"/>
                </a:lnTo>
                <a:lnTo>
                  <a:pt x="1995" y="36278"/>
                </a:lnTo>
                <a:lnTo>
                  <a:pt x="0" y="48492"/>
                </a:lnTo>
                <a:lnTo>
                  <a:pt x="992" y="60533"/>
                </a:lnTo>
                <a:lnTo>
                  <a:pt x="4769" y="71898"/>
                </a:lnTo>
                <a:lnTo>
                  <a:pt x="11125" y="82083"/>
                </a:lnTo>
                <a:lnTo>
                  <a:pt x="19856" y="90583"/>
                </a:lnTo>
                <a:lnTo>
                  <a:pt x="30758" y="96894"/>
                </a:lnTo>
                <a:lnTo>
                  <a:pt x="36276" y="98868"/>
                </a:lnTo>
                <a:lnTo>
                  <a:pt x="48487" y="100869"/>
                </a:lnTo>
                <a:lnTo>
                  <a:pt x="60530" y="99881"/>
                </a:lnTo>
                <a:lnTo>
                  <a:pt x="71899" y="96109"/>
                </a:lnTo>
                <a:lnTo>
                  <a:pt x="82088" y="89756"/>
                </a:lnTo>
                <a:lnTo>
                  <a:pt x="90590" y="81025"/>
                </a:lnTo>
                <a:lnTo>
                  <a:pt x="96899" y="7012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20" name="object 20"/>
          <p:cNvSpPr/>
          <p:nvPr/>
        </p:nvSpPr>
        <p:spPr>
          <a:xfrm>
            <a:off x="6296417" y="4102663"/>
            <a:ext cx="88860" cy="88860"/>
          </a:xfrm>
          <a:custGeom>
            <a:avLst/>
            <a:gdLst/>
            <a:ahLst/>
            <a:cxnLst/>
            <a:rect l="l" t="t" r="r" b="b"/>
            <a:pathLst>
              <a:path w="100873" h="100873">
                <a:moveTo>
                  <a:pt x="96899" y="70115"/>
                </a:moveTo>
                <a:lnTo>
                  <a:pt x="98873" y="64594"/>
                </a:lnTo>
                <a:lnTo>
                  <a:pt x="100873" y="52381"/>
                </a:lnTo>
                <a:lnTo>
                  <a:pt x="99883" y="40338"/>
                </a:lnTo>
                <a:lnTo>
                  <a:pt x="96109" y="28970"/>
                </a:lnTo>
                <a:lnTo>
                  <a:pt x="89756" y="18782"/>
                </a:lnTo>
                <a:lnTo>
                  <a:pt x="81027" y="10282"/>
                </a:lnTo>
                <a:lnTo>
                  <a:pt x="70128" y="3973"/>
                </a:lnTo>
                <a:lnTo>
                  <a:pt x="64598" y="1997"/>
                </a:lnTo>
                <a:lnTo>
                  <a:pt x="52386" y="0"/>
                </a:lnTo>
                <a:lnTo>
                  <a:pt x="40344" y="991"/>
                </a:lnTo>
                <a:lnTo>
                  <a:pt x="28976" y="4765"/>
                </a:lnTo>
                <a:lnTo>
                  <a:pt x="18789" y="11119"/>
                </a:lnTo>
                <a:lnTo>
                  <a:pt x="10286" y="19847"/>
                </a:lnTo>
                <a:lnTo>
                  <a:pt x="3973" y="30745"/>
                </a:lnTo>
                <a:lnTo>
                  <a:pt x="1995" y="36282"/>
                </a:lnTo>
                <a:lnTo>
                  <a:pt x="0" y="48492"/>
                </a:lnTo>
                <a:lnTo>
                  <a:pt x="992" y="60533"/>
                </a:lnTo>
                <a:lnTo>
                  <a:pt x="4769" y="71899"/>
                </a:lnTo>
                <a:lnTo>
                  <a:pt x="11125" y="82086"/>
                </a:lnTo>
                <a:lnTo>
                  <a:pt x="19856" y="90588"/>
                </a:lnTo>
                <a:lnTo>
                  <a:pt x="30758" y="96899"/>
                </a:lnTo>
                <a:lnTo>
                  <a:pt x="36283" y="98875"/>
                </a:lnTo>
                <a:lnTo>
                  <a:pt x="48492" y="100873"/>
                </a:lnTo>
                <a:lnTo>
                  <a:pt x="60534" y="99882"/>
                </a:lnTo>
                <a:lnTo>
                  <a:pt x="71902" y="96106"/>
                </a:lnTo>
                <a:lnTo>
                  <a:pt x="82090" y="89750"/>
                </a:lnTo>
                <a:lnTo>
                  <a:pt x="90591" y="81018"/>
                </a:lnTo>
                <a:lnTo>
                  <a:pt x="96899" y="7011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9" name="object 19"/>
          <p:cNvSpPr/>
          <p:nvPr/>
        </p:nvSpPr>
        <p:spPr>
          <a:xfrm>
            <a:off x="6296417" y="4413030"/>
            <a:ext cx="88860" cy="88860"/>
          </a:xfrm>
          <a:custGeom>
            <a:avLst/>
            <a:gdLst/>
            <a:ahLst/>
            <a:cxnLst/>
            <a:rect l="l" t="t" r="r" b="b"/>
            <a:pathLst>
              <a:path w="100873" h="100873">
                <a:moveTo>
                  <a:pt x="96899" y="70115"/>
                </a:moveTo>
                <a:lnTo>
                  <a:pt x="98873" y="64594"/>
                </a:lnTo>
                <a:lnTo>
                  <a:pt x="100873" y="52381"/>
                </a:lnTo>
                <a:lnTo>
                  <a:pt x="99883" y="40338"/>
                </a:lnTo>
                <a:lnTo>
                  <a:pt x="96109" y="28970"/>
                </a:lnTo>
                <a:lnTo>
                  <a:pt x="89756" y="18782"/>
                </a:lnTo>
                <a:lnTo>
                  <a:pt x="81027" y="10282"/>
                </a:lnTo>
                <a:lnTo>
                  <a:pt x="70128" y="3973"/>
                </a:lnTo>
                <a:lnTo>
                  <a:pt x="64598" y="1997"/>
                </a:lnTo>
                <a:lnTo>
                  <a:pt x="52386" y="0"/>
                </a:lnTo>
                <a:lnTo>
                  <a:pt x="40344" y="991"/>
                </a:lnTo>
                <a:lnTo>
                  <a:pt x="28976" y="4765"/>
                </a:lnTo>
                <a:lnTo>
                  <a:pt x="18789" y="11119"/>
                </a:lnTo>
                <a:lnTo>
                  <a:pt x="10286" y="19847"/>
                </a:lnTo>
                <a:lnTo>
                  <a:pt x="3973" y="30745"/>
                </a:lnTo>
                <a:lnTo>
                  <a:pt x="1995" y="36282"/>
                </a:lnTo>
                <a:lnTo>
                  <a:pt x="0" y="48492"/>
                </a:lnTo>
                <a:lnTo>
                  <a:pt x="992" y="60533"/>
                </a:lnTo>
                <a:lnTo>
                  <a:pt x="4769" y="71899"/>
                </a:lnTo>
                <a:lnTo>
                  <a:pt x="11125" y="82086"/>
                </a:lnTo>
                <a:lnTo>
                  <a:pt x="19856" y="90588"/>
                </a:lnTo>
                <a:lnTo>
                  <a:pt x="30758" y="96899"/>
                </a:lnTo>
                <a:lnTo>
                  <a:pt x="36283" y="98875"/>
                </a:lnTo>
                <a:lnTo>
                  <a:pt x="48492" y="100873"/>
                </a:lnTo>
                <a:lnTo>
                  <a:pt x="60534" y="99882"/>
                </a:lnTo>
                <a:lnTo>
                  <a:pt x="71902" y="96106"/>
                </a:lnTo>
                <a:lnTo>
                  <a:pt x="82090" y="89750"/>
                </a:lnTo>
                <a:lnTo>
                  <a:pt x="90591" y="81018"/>
                </a:lnTo>
                <a:lnTo>
                  <a:pt x="96899" y="7011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8" name="object 18"/>
          <p:cNvSpPr/>
          <p:nvPr/>
        </p:nvSpPr>
        <p:spPr>
          <a:xfrm>
            <a:off x="2078299" y="3716124"/>
            <a:ext cx="88860" cy="88857"/>
          </a:xfrm>
          <a:custGeom>
            <a:avLst/>
            <a:gdLst/>
            <a:ahLst/>
            <a:cxnLst/>
            <a:rect l="l" t="t" r="r" b="b"/>
            <a:pathLst>
              <a:path w="100872" h="100869">
                <a:moveTo>
                  <a:pt x="96905" y="70122"/>
                </a:moveTo>
                <a:lnTo>
                  <a:pt x="98877" y="64598"/>
                </a:lnTo>
                <a:lnTo>
                  <a:pt x="100872" y="52386"/>
                </a:lnTo>
                <a:lnTo>
                  <a:pt x="99879" y="40342"/>
                </a:lnTo>
                <a:lnTo>
                  <a:pt x="96103" y="28973"/>
                </a:lnTo>
                <a:lnTo>
                  <a:pt x="89748" y="18784"/>
                </a:lnTo>
                <a:lnTo>
                  <a:pt x="81019" y="10281"/>
                </a:lnTo>
                <a:lnTo>
                  <a:pt x="70121" y="3968"/>
                </a:lnTo>
                <a:lnTo>
                  <a:pt x="64613" y="2000"/>
                </a:lnTo>
                <a:lnTo>
                  <a:pt x="52398" y="0"/>
                </a:lnTo>
                <a:lnTo>
                  <a:pt x="40352" y="987"/>
                </a:lnTo>
                <a:lnTo>
                  <a:pt x="28981" y="4759"/>
                </a:lnTo>
                <a:lnTo>
                  <a:pt x="18791" y="11111"/>
                </a:lnTo>
                <a:lnTo>
                  <a:pt x="10289" y="19839"/>
                </a:lnTo>
                <a:lnTo>
                  <a:pt x="3979" y="30739"/>
                </a:lnTo>
                <a:lnTo>
                  <a:pt x="1996" y="36285"/>
                </a:lnTo>
                <a:lnTo>
                  <a:pt x="0" y="48497"/>
                </a:lnTo>
                <a:lnTo>
                  <a:pt x="992" y="60537"/>
                </a:lnTo>
                <a:lnTo>
                  <a:pt x="4769" y="71901"/>
                </a:lnTo>
                <a:lnTo>
                  <a:pt x="11125" y="82084"/>
                </a:lnTo>
                <a:lnTo>
                  <a:pt x="19854" y="90583"/>
                </a:lnTo>
                <a:lnTo>
                  <a:pt x="30751" y="96893"/>
                </a:lnTo>
                <a:lnTo>
                  <a:pt x="36281" y="98870"/>
                </a:lnTo>
                <a:lnTo>
                  <a:pt x="48492" y="100869"/>
                </a:lnTo>
                <a:lnTo>
                  <a:pt x="60534" y="99880"/>
                </a:lnTo>
                <a:lnTo>
                  <a:pt x="71902" y="96107"/>
                </a:lnTo>
                <a:lnTo>
                  <a:pt x="82090" y="89753"/>
                </a:lnTo>
                <a:lnTo>
                  <a:pt x="90592" y="81024"/>
                </a:lnTo>
                <a:lnTo>
                  <a:pt x="96905" y="7012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7" name="object 17"/>
          <p:cNvSpPr/>
          <p:nvPr/>
        </p:nvSpPr>
        <p:spPr>
          <a:xfrm>
            <a:off x="2078299" y="4042278"/>
            <a:ext cx="88859" cy="88861"/>
          </a:xfrm>
          <a:custGeom>
            <a:avLst/>
            <a:gdLst/>
            <a:ahLst/>
            <a:cxnLst/>
            <a:rect l="l" t="t" r="r" b="b"/>
            <a:pathLst>
              <a:path w="100871" h="100874">
                <a:moveTo>
                  <a:pt x="96905" y="70122"/>
                </a:moveTo>
                <a:lnTo>
                  <a:pt x="98877" y="64598"/>
                </a:lnTo>
                <a:lnTo>
                  <a:pt x="100871" y="52386"/>
                </a:lnTo>
                <a:lnTo>
                  <a:pt x="99879" y="40342"/>
                </a:lnTo>
                <a:lnTo>
                  <a:pt x="96103" y="28973"/>
                </a:lnTo>
                <a:lnTo>
                  <a:pt x="89748" y="18784"/>
                </a:lnTo>
                <a:lnTo>
                  <a:pt x="81019" y="10281"/>
                </a:lnTo>
                <a:lnTo>
                  <a:pt x="70120" y="3968"/>
                </a:lnTo>
                <a:lnTo>
                  <a:pt x="64606" y="1998"/>
                </a:lnTo>
                <a:lnTo>
                  <a:pt x="52392" y="0"/>
                </a:lnTo>
                <a:lnTo>
                  <a:pt x="40347" y="989"/>
                </a:lnTo>
                <a:lnTo>
                  <a:pt x="28978" y="4762"/>
                </a:lnTo>
                <a:lnTo>
                  <a:pt x="18789" y="11117"/>
                </a:lnTo>
                <a:lnTo>
                  <a:pt x="10288" y="19848"/>
                </a:lnTo>
                <a:lnTo>
                  <a:pt x="3979" y="30752"/>
                </a:lnTo>
                <a:lnTo>
                  <a:pt x="1999" y="36286"/>
                </a:lnTo>
                <a:lnTo>
                  <a:pt x="0" y="48497"/>
                </a:lnTo>
                <a:lnTo>
                  <a:pt x="991" y="60538"/>
                </a:lnTo>
                <a:lnTo>
                  <a:pt x="4767" y="71903"/>
                </a:lnTo>
                <a:lnTo>
                  <a:pt x="11123" y="82088"/>
                </a:lnTo>
                <a:lnTo>
                  <a:pt x="19852" y="90587"/>
                </a:lnTo>
                <a:lnTo>
                  <a:pt x="30750" y="96893"/>
                </a:lnTo>
                <a:lnTo>
                  <a:pt x="36294" y="98876"/>
                </a:lnTo>
                <a:lnTo>
                  <a:pt x="48503" y="100874"/>
                </a:lnTo>
                <a:lnTo>
                  <a:pt x="60543" y="99884"/>
                </a:lnTo>
                <a:lnTo>
                  <a:pt x="71908" y="96108"/>
                </a:lnTo>
                <a:lnTo>
                  <a:pt x="82093" y="89753"/>
                </a:lnTo>
                <a:lnTo>
                  <a:pt x="90594" y="81023"/>
                </a:lnTo>
                <a:lnTo>
                  <a:pt x="96905" y="7012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6" name="object 16"/>
          <p:cNvSpPr/>
          <p:nvPr/>
        </p:nvSpPr>
        <p:spPr>
          <a:xfrm>
            <a:off x="2078299" y="4355688"/>
            <a:ext cx="88859" cy="88860"/>
          </a:xfrm>
          <a:custGeom>
            <a:avLst/>
            <a:gdLst/>
            <a:ahLst/>
            <a:cxnLst/>
            <a:rect l="l" t="t" r="r" b="b"/>
            <a:pathLst>
              <a:path w="100871" h="100873">
                <a:moveTo>
                  <a:pt x="96905" y="70120"/>
                </a:moveTo>
                <a:lnTo>
                  <a:pt x="98877" y="64597"/>
                </a:lnTo>
                <a:lnTo>
                  <a:pt x="100871" y="52384"/>
                </a:lnTo>
                <a:lnTo>
                  <a:pt x="99879" y="40341"/>
                </a:lnTo>
                <a:lnTo>
                  <a:pt x="96103" y="28972"/>
                </a:lnTo>
                <a:lnTo>
                  <a:pt x="89748" y="18783"/>
                </a:lnTo>
                <a:lnTo>
                  <a:pt x="81019" y="10279"/>
                </a:lnTo>
                <a:lnTo>
                  <a:pt x="70120" y="3966"/>
                </a:lnTo>
                <a:lnTo>
                  <a:pt x="64606" y="1997"/>
                </a:lnTo>
                <a:lnTo>
                  <a:pt x="52392" y="0"/>
                </a:lnTo>
                <a:lnTo>
                  <a:pt x="40347" y="991"/>
                </a:lnTo>
                <a:lnTo>
                  <a:pt x="28978" y="4766"/>
                </a:lnTo>
                <a:lnTo>
                  <a:pt x="18789" y="11121"/>
                </a:lnTo>
                <a:lnTo>
                  <a:pt x="10288" y="19850"/>
                </a:lnTo>
                <a:lnTo>
                  <a:pt x="3979" y="30750"/>
                </a:lnTo>
                <a:lnTo>
                  <a:pt x="1999" y="36285"/>
                </a:lnTo>
                <a:lnTo>
                  <a:pt x="0" y="48495"/>
                </a:lnTo>
                <a:lnTo>
                  <a:pt x="991" y="60536"/>
                </a:lnTo>
                <a:lnTo>
                  <a:pt x="4767" y="71902"/>
                </a:lnTo>
                <a:lnTo>
                  <a:pt x="11123" y="82087"/>
                </a:lnTo>
                <a:lnTo>
                  <a:pt x="19852" y="90585"/>
                </a:lnTo>
                <a:lnTo>
                  <a:pt x="30750" y="96892"/>
                </a:lnTo>
                <a:lnTo>
                  <a:pt x="36294" y="98875"/>
                </a:lnTo>
                <a:lnTo>
                  <a:pt x="48503" y="100873"/>
                </a:lnTo>
                <a:lnTo>
                  <a:pt x="60543" y="99882"/>
                </a:lnTo>
                <a:lnTo>
                  <a:pt x="71908" y="96107"/>
                </a:lnTo>
                <a:lnTo>
                  <a:pt x="82093" y="89752"/>
                </a:lnTo>
                <a:lnTo>
                  <a:pt x="90594" y="81021"/>
                </a:lnTo>
                <a:lnTo>
                  <a:pt x="96905" y="7012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5" name="object 15"/>
          <p:cNvSpPr/>
          <p:nvPr/>
        </p:nvSpPr>
        <p:spPr>
          <a:xfrm>
            <a:off x="2078299" y="4669108"/>
            <a:ext cx="88859" cy="88860"/>
          </a:xfrm>
          <a:custGeom>
            <a:avLst/>
            <a:gdLst/>
            <a:ahLst/>
            <a:cxnLst/>
            <a:rect l="l" t="t" r="r" b="b"/>
            <a:pathLst>
              <a:path w="100871" h="100873">
                <a:moveTo>
                  <a:pt x="96905" y="70120"/>
                </a:moveTo>
                <a:lnTo>
                  <a:pt x="98877" y="64597"/>
                </a:lnTo>
                <a:lnTo>
                  <a:pt x="100871" y="52384"/>
                </a:lnTo>
                <a:lnTo>
                  <a:pt x="99879" y="40341"/>
                </a:lnTo>
                <a:lnTo>
                  <a:pt x="96103" y="28972"/>
                </a:lnTo>
                <a:lnTo>
                  <a:pt x="89748" y="18783"/>
                </a:lnTo>
                <a:lnTo>
                  <a:pt x="81019" y="10279"/>
                </a:lnTo>
                <a:lnTo>
                  <a:pt x="70120" y="3966"/>
                </a:lnTo>
                <a:lnTo>
                  <a:pt x="64606" y="1997"/>
                </a:lnTo>
                <a:lnTo>
                  <a:pt x="52392" y="0"/>
                </a:lnTo>
                <a:lnTo>
                  <a:pt x="40347" y="991"/>
                </a:lnTo>
                <a:lnTo>
                  <a:pt x="28978" y="4766"/>
                </a:lnTo>
                <a:lnTo>
                  <a:pt x="18789" y="11121"/>
                </a:lnTo>
                <a:lnTo>
                  <a:pt x="10288" y="19850"/>
                </a:lnTo>
                <a:lnTo>
                  <a:pt x="3979" y="30750"/>
                </a:lnTo>
                <a:lnTo>
                  <a:pt x="1999" y="36285"/>
                </a:lnTo>
                <a:lnTo>
                  <a:pt x="0" y="48495"/>
                </a:lnTo>
                <a:lnTo>
                  <a:pt x="991" y="60536"/>
                </a:lnTo>
                <a:lnTo>
                  <a:pt x="4767" y="71902"/>
                </a:lnTo>
                <a:lnTo>
                  <a:pt x="11123" y="82087"/>
                </a:lnTo>
                <a:lnTo>
                  <a:pt x="19852" y="90585"/>
                </a:lnTo>
                <a:lnTo>
                  <a:pt x="30750" y="96892"/>
                </a:lnTo>
                <a:lnTo>
                  <a:pt x="36294" y="98875"/>
                </a:lnTo>
                <a:lnTo>
                  <a:pt x="48503" y="100873"/>
                </a:lnTo>
                <a:lnTo>
                  <a:pt x="60543" y="99882"/>
                </a:lnTo>
                <a:lnTo>
                  <a:pt x="71908" y="96107"/>
                </a:lnTo>
                <a:lnTo>
                  <a:pt x="82093" y="89752"/>
                </a:lnTo>
                <a:lnTo>
                  <a:pt x="90594" y="81021"/>
                </a:lnTo>
                <a:lnTo>
                  <a:pt x="96905" y="7012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14" name="object 14"/>
          <p:cNvSpPr txBox="1"/>
          <p:nvPr/>
        </p:nvSpPr>
        <p:spPr>
          <a:xfrm>
            <a:off x="2037851" y="1503943"/>
            <a:ext cx="7675564" cy="951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40005">
              <a:lnSpc>
                <a:spcPts val="3050"/>
              </a:lnSpc>
              <a:spcBef>
                <a:spcPts val="150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НАП</a:t>
            </a:r>
            <a:r>
              <a:rPr sz="2775" b="1" spc="-198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775" b="1" spc="-26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ЛЕНИЕ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>
              <a:lnSpc>
                <a:spcPct val="96000"/>
              </a:lnSpc>
              <a:spcBef>
                <a:spcPts val="1850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115" spc="21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spc="-53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тдельный</a:t>
            </a:r>
            <a:r>
              <a:rPr sz="2115" spc="-27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п</a:t>
            </a:r>
            <a:r>
              <a:rPr sz="2115" spc="-26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ли</a:t>
            </a:r>
            <a:r>
              <a:rPr sz="2115" spc="-53" dirty="0">
                <a:latin typeface="Times New Roman" panose="02020603050405020304"/>
                <a:cs typeface="Times New Roman" panose="02020603050405020304"/>
              </a:rPr>
              <a:t>э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тиленовый</a:t>
            </a:r>
            <a:r>
              <a:rPr sz="2115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па</a:t>
            </a:r>
            <a:r>
              <a:rPr sz="2115" spc="-75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115" spc="-53" dirty="0"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spc="-1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вкладыва</a:t>
            </a:r>
            <a:r>
              <a:rPr sz="2115" spc="-75" dirty="0">
                <a:latin typeface="Times New Roman" panose="02020603050405020304"/>
                <a:cs typeface="Times New Roman" panose="02020603050405020304"/>
              </a:rPr>
              <a:t>ю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spc="-27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бланк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37861" y="2486586"/>
            <a:ext cx="3613595" cy="290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285"/>
              </a:lnSpc>
              <a:spcBef>
                <a:spcPts val="115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направления</a:t>
            </a:r>
            <a:r>
              <a:rPr sz="2115" spc="-255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115" spc="1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у</a:t>
            </a:r>
            <a:r>
              <a:rPr sz="2115" spc="-44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115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азанием</a:t>
            </a:r>
            <a:endParaRPr sz="2115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9307" y="2486586"/>
            <a:ext cx="2814532" cy="290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285"/>
              </a:lnSpc>
              <a:spcBef>
                <a:spcPts val="115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следующих</a:t>
            </a:r>
            <a:r>
              <a:rPr sz="2115" spc="2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данных: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30159" y="3087686"/>
            <a:ext cx="3272799" cy="1723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35"/>
              </a:lnSpc>
              <a:spcBef>
                <a:spcPts val="8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наименование</a:t>
            </a:r>
            <a:r>
              <a:rPr sz="1585" spc="-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направляюще</a:t>
            </a:r>
            <a:r>
              <a:rPr sz="1585" spc="-48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о</a:t>
            </a:r>
          </a:p>
          <a:p>
            <a:pPr marL="11430" marR="876300">
              <a:lnSpc>
                <a:spcPts val="1825"/>
              </a:lnSpc>
              <a:spcBef>
                <a:spcPts val="2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ма</a:t>
            </a:r>
            <a:r>
              <a:rPr sz="1585" spc="-37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ериал</a:t>
            </a:r>
            <a:r>
              <a:rPr sz="1585" spc="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учр</a:t>
            </a:r>
            <a:r>
              <a:rPr sz="1585" spc="-48" dirty="0"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ждения; </a:t>
            </a:r>
          </a:p>
          <a:p>
            <a:pPr marL="11430" marR="876300">
              <a:lnSpc>
                <a:spcPts val="1825"/>
              </a:lnSpc>
              <a:spcBef>
                <a:spcPts val="64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ФИО </a:t>
            </a:r>
            <a:r>
              <a:rPr sz="1585" spc="10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б</a:t>
            </a:r>
            <a:r>
              <a:rPr sz="1585" spc="-17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льно</a:t>
            </a:r>
            <a:r>
              <a:rPr sz="1585" spc="-48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о; </a:t>
            </a:r>
          </a:p>
          <a:p>
            <a:pPr marL="11430" marR="876300">
              <a:lnSpc>
                <a:spcPts val="1825"/>
              </a:lnSpc>
              <a:spcBef>
                <a:spcPts val="64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1585" spc="-30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зраст</a:t>
            </a:r>
            <a:r>
              <a:rPr sz="1585" spc="7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б</a:t>
            </a:r>
            <a:r>
              <a:rPr sz="1585" spc="-17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льно</a:t>
            </a:r>
            <a:r>
              <a:rPr sz="1585" spc="-48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о;</a:t>
            </a:r>
          </a:p>
          <a:p>
            <a:pPr marL="11430" marR="30480">
              <a:lnSpc>
                <a:spcPct val="96000"/>
              </a:lnSpc>
              <a:spcBef>
                <a:spcPts val="66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да</a:t>
            </a:r>
            <a:r>
              <a:rPr sz="1585" spc="-37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а заб</a:t>
            </a:r>
            <a:r>
              <a:rPr sz="1585" spc="-17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левания;</a:t>
            </a:r>
          </a:p>
          <a:p>
            <a:pPr marL="11430" marR="30480">
              <a:lnSpc>
                <a:spcPct val="96000"/>
              </a:lnSpc>
              <a:spcBef>
                <a:spcPts val="64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мес</a:t>
            </a:r>
            <a:r>
              <a:rPr sz="1585" spc="-37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85" spc="2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жи</a:t>
            </a:r>
            <a:r>
              <a:rPr sz="1585" spc="-30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ельства;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48804" y="3088086"/>
            <a:ext cx="2824553" cy="223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35"/>
              </a:lnSpc>
              <a:spcBef>
                <a:spcPts val="8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предвари</a:t>
            </a:r>
            <a:r>
              <a:rPr sz="1585" spc="-37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ельный</a:t>
            </a:r>
            <a:r>
              <a:rPr sz="1585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диагн</a:t>
            </a:r>
            <a:r>
              <a:rPr sz="1585" spc="-30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з;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48802" y="3401428"/>
            <a:ext cx="2248999" cy="1409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35"/>
              </a:lnSpc>
              <a:spcBef>
                <a:spcPts val="8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эпидеми</a:t>
            </a:r>
            <a:r>
              <a:rPr sz="1585" spc="-17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логический</a:t>
            </a:r>
          </a:p>
          <a:p>
            <a:pPr marL="11430" marR="30480">
              <a:lnSpc>
                <a:spcPct val="96000"/>
              </a:lnSpc>
              <a:spcBef>
                <a:spcPts val="55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страна</a:t>
            </a:r>
            <a:r>
              <a:rPr sz="1585" spc="17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прибытия;</a:t>
            </a:r>
          </a:p>
          <a:p>
            <a:pPr marL="11430" marR="30480">
              <a:lnSpc>
                <a:spcPct val="96000"/>
              </a:lnSpc>
              <a:spcBef>
                <a:spcPts val="64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вид ма</a:t>
            </a:r>
            <a:r>
              <a:rPr sz="1585" spc="-30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ериала;</a:t>
            </a:r>
          </a:p>
          <a:p>
            <a:pPr marL="11430" marR="76200">
              <a:lnSpc>
                <a:spcPts val="1825"/>
              </a:lnSpc>
              <a:spcBef>
                <a:spcPts val="64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да</a:t>
            </a:r>
            <a:r>
              <a:rPr sz="1585" spc="-37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а и</a:t>
            </a:r>
            <a:r>
              <a:rPr sz="1585" spc="22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время</a:t>
            </a:r>
            <a:r>
              <a:rPr sz="1585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85" spc="-30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тбора </a:t>
            </a:r>
          </a:p>
          <a:p>
            <a:pPr marL="11430" marR="76200">
              <a:lnSpc>
                <a:spcPts val="1825"/>
              </a:lnSpc>
              <a:spcBef>
                <a:spcPts val="115"/>
              </a:spcBef>
            </a:pPr>
            <a:r>
              <a:rPr sz="1585" dirty="0">
                <a:latin typeface="Times New Roman" panose="02020603050405020304"/>
                <a:cs typeface="Times New Roman" panose="02020603050405020304"/>
              </a:rPr>
              <a:t>ма</a:t>
            </a:r>
            <a:r>
              <a:rPr sz="1585" spc="-30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585" dirty="0">
                <a:latin typeface="Times New Roman" panose="02020603050405020304"/>
                <a:cs typeface="Times New Roman" panose="02020603050405020304"/>
              </a:rPr>
              <a:t>ериала.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05632" y="3401428"/>
            <a:ext cx="952736" cy="223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35"/>
              </a:lnSpc>
              <a:spcBef>
                <a:spcPts val="85"/>
              </a:spcBef>
            </a:pPr>
            <a:r>
              <a:rPr sz="1585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анамнез;</a:t>
            </a:r>
            <a:endParaRPr sz="1585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8739" y="5331432"/>
            <a:ext cx="191092" cy="378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975"/>
              </a:lnSpc>
              <a:spcBef>
                <a:spcPts val="150"/>
              </a:spcBef>
            </a:pPr>
            <a:r>
              <a:rPr sz="4160" b="1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sz="2775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1387" y="5750986"/>
            <a:ext cx="2090144" cy="21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10"/>
              </a:lnSpc>
              <a:spcBef>
                <a:spcPts val="85"/>
              </a:spcBef>
            </a:pP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1500" spc="23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spc="-17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дно</a:t>
            </a:r>
            <a:r>
              <a:rPr sz="1500" spc="-55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00" spc="-3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б</a:t>
            </a:r>
            <a:r>
              <a:rPr sz="1500" spc="-12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льно</a:t>
            </a:r>
            <a:r>
              <a:rPr sz="1500" spc="-44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endParaRPr sz="15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339" y="5750986"/>
            <a:ext cx="1195164" cy="21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10"/>
              </a:lnSpc>
              <a:spcBef>
                <a:spcPts val="85"/>
              </a:spcBef>
            </a:pP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оформлять</a:t>
            </a:r>
            <a:endParaRPr sz="15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0311" y="5750986"/>
            <a:ext cx="1928448" cy="216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1710"/>
              </a:lnSpc>
              <a:spcBef>
                <a:spcPts val="85"/>
              </a:spcBef>
            </a:pPr>
            <a:r>
              <a:rPr sz="1500" spc="-17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дно</a:t>
            </a:r>
            <a:r>
              <a:rPr sz="1500" spc="4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направление</a:t>
            </a:r>
            <a:endParaRPr sz="15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697" y="5984455"/>
            <a:ext cx="4620279" cy="45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15"/>
              </a:lnSpc>
              <a:spcBef>
                <a:spcPts val="85"/>
              </a:spcBef>
            </a:pP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500" spc="12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у</a:t>
            </a:r>
            <a:r>
              <a:rPr sz="1500" spc="-39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азанием</a:t>
            </a:r>
            <a:r>
              <a:rPr sz="1500" spc="1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1500" spc="-6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стро</a:t>
            </a:r>
            <a:r>
              <a:rPr sz="1500" spc="-55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1500" spc="189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«вид</a:t>
            </a:r>
            <a:r>
              <a:rPr sz="1500" spc="-43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ма</a:t>
            </a:r>
            <a:r>
              <a:rPr sz="1500" spc="-39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ериала:</a:t>
            </a:r>
            <a:r>
              <a:rPr sz="1500" spc="44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мазок,</a:t>
            </a:r>
            <a:endParaRPr sz="1500">
              <a:latin typeface="Times New Roman" panose="02020603050405020304"/>
              <a:cs typeface="Times New Roman" panose="02020603050405020304"/>
            </a:endParaRPr>
          </a:p>
          <a:p>
            <a:pPr marL="1480820" marR="1437005" algn="ctr">
              <a:lnSpc>
                <a:spcPts val="1720"/>
              </a:lnSpc>
              <a:spcBef>
                <a:spcPts val="115"/>
              </a:spcBef>
            </a:pPr>
            <a:r>
              <a:rPr sz="2245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кровь</a:t>
            </a:r>
            <a:r>
              <a:rPr sz="2245" spc="91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45" baseline="-2000" dirty="0">
                <a:solidFill>
                  <a:srgbClr val="FDFDFD"/>
                </a:solidFill>
                <a:latin typeface="Times New Roman" panose="02020603050405020304"/>
                <a:cs typeface="Times New Roman" panose="02020603050405020304"/>
              </a:rPr>
              <a:t>цельная».</a:t>
            </a:r>
            <a:endParaRPr sz="15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7134225" y="2047422"/>
            <a:ext cx="3296798" cy="3629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5"/>
          </a:p>
        </p:txBody>
      </p:sp>
      <p:sp>
        <p:nvSpPr>
          <p:cNvPr id="8" name="object 8"/>
          <p:cNvSpPr txBox="1"/>
          <p:nvPr/>
        </p:nvSpPr>
        <p:spPr>
          <a:xfrm>
            <a:off x="2037851" y="2084948"/>
            <a:ext cx="4355755" cy="1232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49530">
              <a:lnSpc>
                <a:spcPts val="3050"/>
              </a:lnSpc>
              <a:spcBef>
                <a:spcPts val="150"/>
              </a:spcBef>
            </a:pPr>
            <a:r>
              <a:rPr sz="2775" b="1" spc="-140" dirty="0">
                <a:latin typeface="Times New Roman" panose="02020603050405020304"/>
                <a:cs typeface="Times New Roman" panose="02020603050405020304"/>
              </a:rPr>
              <a:t>У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СЛОВИЯ</a:t>
            </a:r>
            <a:r>
              <a:rPr sz="2775" b="1" spc="6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Х</a:t>
            </a:r>
            <a:r>
              <a:rPr sz="2775" b="1" spc="-198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АНЕНИЯ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1430">
              <a:lnSpc>
                <a:spcPct val="101000"/>
              </a:lnSpc>
              <a:spcBef>
                <a:spcPts val="615"/>
              </a:spcBef>
            </a:pPr>
            <a:r>
              <a:rPr sz="2775" b="1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775" b="1" spc="14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775" b="1" spc="-205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АНСПОРТИРОВКИ М</a:t>
            </a:r>
            <a:r>
              <a:rPr sz="2775" b="1" spc="-25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775" b="1" dirty="0">
                <a:latin typeface="Times New Roman" panose="02020603050405020304"/>
                <a:cs typeface="Times New Roman" panose="02020603050405020304"/>
              </a:rPr>
              <a:t>ТЕРИАЛА</a:t>
            </a:r>
            <a:endParaRPr sz="2775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7860" y="3675952"/>
            <a:ext cx="4658339" cy="290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285"/>
              </a:lnSpc>
              <a:spcBef>
                <a:spcPts val="115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115" spc="21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специальном</a:t>
            </a:r>
            <a:r>
              <a:rPr sz="2115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ер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spc="-61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он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ейнере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37861" y="3998155"/>
            <a:ext cx="2484275" cy="290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285"/>
              </a:lnSpc>
              <a:spcBef>
                <a:spcPts val="115"/>
              </a:spcBef>
            </a:pPr>
            <a:r>
              <a:rPr sz="2115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2115" spc="-42" dirty="0">
                <a:solidFill>
                  <a:srgbClr val="3634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хлаждающими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20586" y="3998155"/>
            <a:ext cx="1695145" cy="290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285"/>
              </a:lnSpc>
              <a:spcBef>
                <a:spcPts val="115"/>
              </a:spcBef>
            </a:pPr>
            <a:r>
              <a:rPr sz="2115" spc="-22" dirty="0">
                <a:latin typeface="Times New Roman" panose="02020603050405020304"/>
                <a:cs typeface="Times New Roman" panose="02020603050405020304"/>
              </a:rPr>
              <a:t>э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лемен</a:t>
            </a:r>
            <a:r>
              <a:rPr sz="2115" spc="-44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75279" y="4013819"/>
            <a:ext cx="565555" cy="6130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285"/>
              </a:lnSpc>
              <a:spcBef>
                <a:spcPts val="115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или</a:t>
            </a:r>
          </a:p>
          <a:p>
            <a:pPr marL="24765" marR="40005">
              <a:lnSpc>
                <a:spcPct val="96000"/>
              </a:lnSpc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до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7862" y="4320360"/>
            <a:ext cx="4291295" cy="632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>
              <a:lnSpc>
                <a:spcPts val="2285"/>
              </a:lnSpc>
              <a:spcBef>
                <a:spcPts val="115"/>
              </a:spcBef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115" spc="34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spc="-53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ер</a:t>
            </a:r>
            <a:r>
              <a:rPr sz="2115" spc="-53" dirty="0"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осе</a:t>
            </a:r>
            <a:r>
              <a:rPr sz="2115" spc="312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при</a:t>
            </a:r>
            <a:r>
              <a:rPr sz="2115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spc="-53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емпературе</a:t>
            </a:r>
            <a:r>
              <a:rPr sz="2115" spc="35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+2</a:t>
            </a:r>
          </a:p>
          <a:p>
            <a:pPr marL="11430" marR="40005">
              <a:lnSpc>
                <a:spcPct val="96000"/>
              </a:lnSpc>
            </a:pPr>
            <a:r>
              <a:rPr sz="2115" dirty="0">
                <a:latin typeface="Times New Roman" panose="02020603050405020304"/>
                <a:cs typeface="Times New Roman" panose="02020603050405020304"/>
              </a:rPr>
              <a:t>+8 </a:t>
            </a:r>
            <a:r>
              <a:rPr sz="2115" spc="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°С</a:t>
            </a:r>
            <a:r>
              <a:rPr sz="2115" spc="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115" spc="15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115" spc="34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spc="-54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ечение</a:t>
            </a:r>
            <a:r>
              <a:rPr sz="2115" spc="-2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spc="-64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115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15" dirty="0">
                <a:latin typeface="Times New Roman" panose="02020603050405020304"/>
                <a:cs typeface="Times New Roman" panose="02020603050405020304"/>
              </a:rPr>
              <a:t>часов.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007" y="1102405"/>
            <a:ext cx="11588098" cy="565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максимально точным лабораторным методом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участков нуклеиновых кислот возбудителя 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полимеразной цепной реакции (ПЦР)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метода ПЦР: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специальной методики и реактивов генетическая информация вируса многократно копируется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амплификатором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увеличивая свою концентрацию в два раза в каждом цикле копирования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дает возможность выявить вирус или бактерию даже в тех случаях, когда его количество составляет лишь сотню клеток в миллилитре крови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Чрезвычайная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практически 100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избирательность относительно конкретного возбудителя заболевания.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генетическая информация тестируемой бактерии или вируса в пробе отсутствует, то она не копируется и не определяется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наличия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OVID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крови (или другом биологическом материале) проводится этим методом в лаборатории, оборудованной по современным стандартам и соответственно обученным персоналом, то установление наличия инфекции длится несколько часов, а сама лаборатория способна определять сотни проб в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день.</a:t>
            </a:r>
            <a:endParaRPr lang="ru-RU" sz="2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9201" y="184940"/>
            <a:ext cx="6069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тесты при </a:t>
            </a: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OVID</a:t>
            </a: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endParaRPr lang="ru-RU" sz="2800" b="1" dirty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57" y="1381276"/>
            <a:ext cx="115539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Экспресс-тесты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качественные или полуколичественные способы диагностики, которые дают ответ лишь на вопрос, имеются ли признаки присутствия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организме пациента и, фактически, не дают возможность оценить количество возбудителя. Эти тесты не требуют использования специального оборудования и специально обученного персонала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анализа находится в пределах 10-30 минут, а сам результат требует обязательной проверки методом ПЦР (полимеразной цепной реакции).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типа быстрых тестов на COVID-19, которые используются уже или находятся на стадии испытаний: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 непосредственного выявления антигена SARS-CoV-2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установят наличие компонентов самого вируса (например белковой оболочки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антител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вырабатываются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имунной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системой организма в ответ на вторжение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распространенными в экспресс-диагностике остаются непрямые тесты по выявлению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иммуноглобулинов - за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считанные минут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определяют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двух иммуноглобулинов в крови 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7115" y="0"/>
            <a:ext cx="8134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быстрые иммунологические </a:t>
            </a: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 </a:t>
            </a:r>
            <a:r>
              <a:rPr lang="ru-RU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lang="ru-RU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 </a:t>
            </a: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OVID</a:t>
            </a: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endParaRPr lang="ru-RU" sz="2800" dirty="0">
              <a:solidFill>
                <a:srgbClr val="998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107" y="1444239"/>
            <a:ext cx="114086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 тестов лежит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иммуноферментный метод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берется капелька крови, добавляется буфер, и на узкой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полосочке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 — есть в крови иммуноглобулины или 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теста 10-30 мин.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РЕЗУЛЬТАТ: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Иммуноглобулинов нет  - 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перенес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инфекцию, или диагностика оказалась слишком ранней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иммуноглобулина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острой фазе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инфекция есть прямо сейчас или только-только закончилась.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Обнаружены иммуноглобулины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завершается или недавно завершилась,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перенесена и выработан определенный иммунитет, есть антитела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5964"/>
          <a:stretch>
            <a:fillRect/>
          </a:stretch>
        </p:blipFill>
        <p:spPr>
          <a:xfrm>
            <a:off x="2589376" y="1615155"/>
            <a:ext cx="8001376" cy="504282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43300" y="85725"/>
            <a:ext cx="8807687" cy="100012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федеральный </a:t>
            </a: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b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заболевших </a:t>
            </a:r>
            <a:r>
              <a:rPr lang="ru-RU" sz="2800" b="1" dirty="0" err="1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коронавирусом</a:t>
            </a:r>
            <a:r>
              <a:rPr lang="ru-RU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100 тыс.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777241" y="0"/>
            <a:ext cx="8122777" cy="1042587"/>
          </a:xfrm>
        </p:spPr>
        <p:txBody>
          <a:bodyPr>
            <a:normAutofit/>
          </a:bodyPr>
          <a:lstStyle/>
          <a:p>
            <a:pPr algn="ctr"/>
            <a:r>
              <a:rPr lang="ru-RU" altLang="en-US" sz="2800" b="1" dirty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поступивших с диагнозами внебольничная пневмония, </a:t>
            </a:r>
            <a:r>
              <a:rPr lang="en-US" altLang="en-US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altLang="en-US" sz="2800" b="1" dirty="0" smtClean="0">
                <a:solidFill>
                  <a:srgbClr val="998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endParaRPr lang="en-US" altLang="en-US" sz="2800" b="1" dirty="0">
              <a:solidFill>
                <a:srgbClr val="99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2637" b="5720"/>
          <a:stretch>
            <a:fillRect/>
          </a:stretch>
        </p:blipFill>
        <p:spPr>
          <a:xfrm>
            <a:off x="1961726" y="1546789"/>
            <a:ext cx="7883029" cy="5008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81815743"/>
              </p:ext>
            </p:extLst>
          </p:nvPr>
        </p:nvGraphicFramePr>
        <p:xfrm>
          <a:off x="-106020" y="198511"/>
          <a:ext cx="11921382" cy="649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1848</Words>
  <Application>Microsoft Office PowerPoint</Application>
  <PresentationFormat>Широкоэкранный</PresentationFormat>
  <Paragraphs>522</Paragraphs>
  <Slides>36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MS UI Gothic</vt:lpstr>
      <vt:lpstr>Arial</vt:lpstr>
      <vt:lpstr>Arial Black</vt:lpstr>
      <vt:lpstr>Calibri</vt:lpstr>
      <vt:lpstr>DejaVu Sans</vt:lpstr>
      <vt:lpstr>Symbol</vt:lpstr>
      <vt:lpstr>Times New Roman</vt:lpstr>
      <vt:lpstr>Wingdings</vt:lpstr>
      <vt:lpstr>Office Theme</vt:lpstr>
      <vt:lpstr>Лист</vt:lpstr>
      <vt:lpstr>COVID-19  Лабораторная диагностика      Учимся вместе!!</vt:lpstr>
      <vt:lpstr> Нынешний кризис может стать толчком для развития диагностики различных вирусных и бактериальных инфекций…. 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Центральный федеральный округ  количество заболевших коронавирусом на 100 тыс. населения</vt:lpstr>
      <vt:lpstr>Динамика поступивших с диагнозами внебольничная пневмония, COVID-19</vt:lpstr>
      <vt:lpstr>Презентация PowerPoint</vt:lpstr>
      <vt:lpstr>Презентация PowerPoint</vt:lpstr>
      <vt:lpstr>Презентация PowerPoint</vt:lpstr>
      <vt:lpstr>Штат лаборатории Центра им. Аваева</vt:lpstr>
      <vt:lpstr>Презентация PowerPoint</vt:lpstr>
      <vt:lpstr>Презентация PowerPoint</vt:lpstr>
      <vt:lpstr>Презентация PowerPoint</vt:lpstr>
      <vt:lpstr>Штат лаборатории поликлиники ФГБОУ ВО «Тверской ГМУ» Минздрава России</vt:lpstr>
      <vt:lpstr>Штат лаборатории ГКУЗ «Станция переливания крови»</vt:lpstr>
      <vt:lpstr>Штат лаборатории МСЧ-141 ФМБА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1. заполнять печатными буквами 2. номер страхового полиса 3. категория (медработник, в карантине, контакт???) 4. не писать ничего на крышке пробирки (мы на них ставим номер пробы) 5. направления в отдельном пакете, но в биксе 6. зонды отрезать так, чтобы крышка эппендорфа закрывалась (во избежание вытекания биологически опасного материала!)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69</cp:revision>
  <dcterms:created xsi:type="dcterms:W3CDTF">2020-04-26T15:33:00Z</dcterms:created>
  <dcterms:modified xsi:type="dcterms:W3CDTF">2020-04-30T12:33:41Z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